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256" r:id="rId2"/>
    <p:sldId id="392" r:id="rId3"/>
    <p:sldId id="393" r:id="rId4"/>
    <p:sldId id="394" r:id="rId5"/>
    <p:sldId id="395" r:id="rId6"/>
    <p:sldId id="396" r:id="rId7"/>
    <p:sldId id="397" r:id="rId8"/>
    <p:sldId id="386" r:id="rId9"/>
    <p:sldId id="387" r:id="rId10"/>
    <p:sldId id="389" r:id="rId11"/>
    <p:sldId id="390" r:id="rId12"/>
    <p:sldId id="391" r:id="rId13"/>
    <p:sldId id="377" r:id="rId14"/>
    <p:sldId id="378" r:id="rId15"/>
    <p:sldId id="380" r:id="rId16"/>
    <p:sldId id="385" r:id="rId17"/>
    <p:sldId id="381" r:id="rId18"/>
    <p:sldId id="382" r:id="rId19"/>
    <p:sldId id="383" r:id="rId20"/>
    <p:sldId id="384" r:id="rId21"/>
    <p:sldId id="368" r:id="rId22"/>
    <p:sldId id="375" r:id="rId23"/>
    <p:sldId id="369" r:id="rId24"/>
    <p:sldId id="370" r:id="rId25"/>
    <p:sldId id="372" r:id="rId26"/>
    <p:sldId id="371" r:id="rId27"/>
    <p:sldId id="373" r:id="rId28"/>
    <p:sldId id="376" r:id="rId29"/>
    <p:sldId id="330" r:id="rId30"/>
    <p:sldId id="358" r:id="rId31"/>
    <p:sldId id="356" r:id="rId32"/>
    <p:sldId id="357" r:id="rId33"/>
    <p:sldId id="359" r:id="rId34"/>
    <p:sldId id="365" r:id="rId35"/>
    <p:sldId id="367" r:id="rId36"/>
    <p:sldId id="360" r:id="rId37"/>
    <p:sldId id="361" r:id="rId38"/>
    <p:sldId id="362" r:id="rId39"/>
    <p:sldId id="366" r:id="rId40"/>
    <p:sldId id="363" r:id="rId41"/>
    <p:sldId id="364" r:id="rId42"/>
    <p:sldId id="339" r:id="rId43"/>
    <p:sldId id="331" r:id="rId44"/>
    <p:sldId id="333" r:id="rId45"/>
    <p:sldId id="337" r:id="rId46"/>
    <p:sldId id="338" r:id="rId47"/>
    <p:sldId id="336" r:id="rId48"/>
    <p:sldId id="334" r:id="rId49"/>
    <p:sldId id="335" r:id="rId50"/>
    <p:sldId id="355" r:id="rId51"/>
    <p:sldId id="354" r:id="rId52"/>
    <p:sldId id="340" r:id="rId53"/>
    <p:sldId id="350" r:id="rId54"/>
    <p:sldId id="342" r:id="rId55"/>
    <p:sldId id="343" r:id="rId56"/>
    <p:sldId id="349" r:id="rId57"/>
    <p:sldId id="344" r:id="rId58"/>
    <p:sldId id="353" r:id="rId59"/>
    <p:sldId id="345" r:id="rId60"/>
    <p:sldId id="346" r:id="rId61"/>
    <p:sldId id="347" r:id="rId62"/>
    <p:sldId id="348" r:id="rId63"/>
    <p:sldId id="332" r:id="rId64"/>
    <p:sldId id="341" r:id="rId65"/>
    <p:sldId id="320" r:id="rId66"/>
    <p:sldId id="321" r:id="rId67"/>
    <p:sldId id="326" r:id="rId68"/>
    <p:sldId id="329" r:id="rId69"/>
    <p:sldId id="318" r:id="rId70"/>
    <p:sldId id="327" r:id="rId71"/>
    <p:sldId id="328" r:id="rId72"/>
    <p:sldId id="310" r:id="rId73"/>
    <p:sldId id="311" r:id="rId74"/>
    <p:sldId id="315" r:id="rId75"/>
    <p:sldId id="293" r:id="rId76"/>
    <p:sldId id="316" r:id="rId77"/>
    <p:sldId id="313" r:id="rId78"/>
    <p:sldId id="312" r:id="rId79"/>
    <p:sldId id="317" r:id="rId80"/>
    <p:sldId id="319" r:id="rId81"/>
    <p:sldId id="287" r:id="rId82"/>
    <p:sldId id="308" r:id="rId83"/>
    <p:sldId id="302" r:id="rId84"/>
    <p:sldId id="303" r:id="rId85"/>
    <p:sldId id="307" r:id="rId86"/>
    <p:sldId id="309" r:id="rId87"/>
    <p:sldId id="304" r:id="rId88"/>
    <p:sldId id="305" r:id="rId89"/>
    <p:sldId id="306" r:id="rId90"/>
    <p:sldId id="301" r:id="rId91"/>
    <p:sldId id="297" r:id="rId92"/>
    <p:sldId id="286" r:id="rId93"/>
    <p:sldId id="299" r:id="rId94"/>
    <p:sldId id="298" r:id="rId95"/>
    <p:sldId id="294" r:id="rId96"/>
    <p:sldId id="295" r:id="rId97"/>
    <p:sldId id="296" r:id="rId98"/>
    <p:sldId id="300" r:id="rId99"/>
    <p:sldId id="288" r:id="rId100"/>
    <p:sldId id="270" r:id="rId101"/>
    <p:sldId id="283" r:id="rId102"/>
    <p:sldId id="271" r:id="rId103"/>
    <p:sldId id="291" r:id="rId104"/>
    <p:sldId id="292" r:id="rId105"/>
    <p:sldId id="322" r:id="rId106"/>
    <p:sldId id="272" r:id="rId107"/>
    <p:sldId id="273" r:id="rId108"/>
    <p:sldId id="274" r:id="rId109"/>
    <p:sldId id="279" r:id="rId110"/>
    <p:sldId id="289" r:id="rId111"/>
    <p:sldId id="284" r:id="rId112"/>
    <p:sldId id="280" r:id="rId113"/>
    <p:sldId id="323" r:id="rId114"/>
    <p:sldId id="285" r:id="rId115"/>
    <p:sldId id="281" r:id="rId116"/>
    <p:sldId id="324" r:id="rId117"/>
    <p:sldId id="325" r:id="rId118"/>
    <p:sldId id="282" r:id="rId1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2703FF4F-D1C2-46F5-A6C2-374C53352F4C}">
          <p14:sldIdLst>
            <p14:sldId id="256"/>
          </p14:sldIdLst>
        </p14:section>
        <p14:section name="ex12" id="{EB18CA05-2B18-F247-9EEE-AEA330A50014}">
          <p14:sldIdLst>
            <p14:sldId id="392"/>
            <p14:sldId id="393"/>
            <p14:sldId id="394"/>
            <p14:sldId id="395"/>
            <p14:sldId id="396"/>
            <p14:sldId id="397"/>
          </p14:sldIdLst>
        </p14:section>
        <p14:section name="ex11" id="{0DE0E8F1-1DFF-3B47-83CB-AEC9E4476D4F}">
          <p14:sldIdLst>
            <p14:sldId id="386"/>
            <p14:sldId id="387"/>
            <p14:sldId id="389"/>
            <p14:sldId id="390"/>
            <p14:sldId id="391"/>
          </p14:sldIdLst>
        </p14:section>
        <p14:section name="ex10" id="{BB508F99-DAB0-0B44-9BB9-E9FBFB9BCF6F}">
          <p14:sldIdLst>
            <p14:sldId id="377"/>
            <p14:sldId id="378"/>
            <p14:sldId id="380"/>
            <p14:sldId id="385"/>
            <p14:sldId id="381"/>
            <p14:sldId id="382"/>
            <p14:sldId id="383"/>
            <p14:sldId id="384"/>
          </p14:sldIdLst>
        </p14:section>
        <p14:section name="ex09" id="{E0532852-B5F0-3F40-B274-96DED8406267}">
          <p14:sldIdLst>
            <p14:sldId id="368"/>
            <p14:sldId id="375"/>
            <p14:sldId id="369"/>
            <p14:sldId id="370"/>
            <p14:sldId id="372"/>
            <p14:sldId id="371"/>
            <p14:sldId id="373"/>
            <p14:sldId id="376"/>
          </p14:sldIdLst>
        </p14:section>
        <p14:section name="ex08" id="{B0AA7C5D-FA08-0044-A82F-178D97083018}">
          <p14:sldIdLst>
            <p14:sldId id="330"/>
            <p14:sldId id="358"/>
            <p14:sldId id="356"/>
            <p14:sldId id="357"/>
            <p14:sldId id="359"/>
            <p14:sldId id="365"/>
            <p14:sldId id="367"/>
            <p14:sldId id="360"/>
            <p14:sldId id="361"/>
            <p14:sldId id="362"/>
            <p14:sldId id="366"/>
            <p14:sldId id="363"/>
            <p14:sldId id="364"/>
          </p14:sldIdLst>
        </p14:section>
        <p14:section name="ex06" id="{7B7050E4-4ADA-114B-A482-5BC866E7DED8}">
          <p14:sldIdLst>
            <p14:sldId id="339"/>
            <p14:sldId id="331"/>
            <p14:sldId id="333"/>
            <p14:sldId id="337"/>
            <p14:sldId id="338"/>
            <p14:sldId id="336"/>
            <p14:sldId id="334"/>
            <p14:sldId id="335"/>
          </p14:sldIdLst>
        </p14:section>
        <p14:section name="ex07" id="{BAEB36F7-2C81-0C4D-813F-515B4EC625EC}">
          <p14:sldIdLst>
            <p14:sldId id="355"/>
            <p14:sldId id="354"/>
            <p14:sldId id="340"/>
            <p14:sldId id="350"/>
            <p14:sldId id="342"/>
            <p14:sldId id="343"/>
            <p14:sldId id="349"/>
            <p14:sldId id="344"/>
            <p14:sldId id="353"/>
            <p14:sldId id="345"/>
            <p14:sldId id="346"/>
            <p14:sldId id="347"/>
            <p14:sldId id="348"/>
            <p14:sldId id="332"/>
            <p14:sldId id="341"/>
          </p14:sldIdLst>
        </p14:section>
        <p14:section name="ex05" id="{10CA6B3B-670A-DD48-9730-239F96856F04}">
          <p14:sldIdLst>
            <p14:sldId id="320"/>
            <p14:sldId id="321"/>
            <p14:sldId id="326"/>
            <p14:sldId id="329"/>
            <p14:sldId id="318"/>
            <p14:sldId id="327"/>
            <p14:sldId id="328"/>
          </p14:sldIdLst>
        </p14:section>
        <p14:section name="ex04" id="{87FF5B36-1F77-824E-B7DA-9B2BBA5A83AB}">
          <p14:sldIdLst>
            <p14:sldId id="310"/>
            <p14:sldId id="311"/>
            <p14:sldId id="315"/>
            <p14:sldId id="293"/>
            <p14:sldId id="316"/>
            <p14:sldId id="313"/>
            <p14:sldId id="312"/>
            <p14:sldId id="317"/>
            <p14:sldId id="319"/>
          </p14:sldIdLst>
        </p14:section>
        <p14:section name="ex03" id="{7AA847A5-752B-6447-A7DD-B6DB0FF41DC6}">
          <p14:sldIdLst>
            <p14:sldId id="287"/>
            <p14:sldId id="308"/>
            <p14:sldId id="302"/>
            <p14:sldId id="303"/>
            <p14:sldId id="307"/>
            <p14:sldId id="309"/>
            <p14:sldId id="304"/>
            <p14:sldId id="305"/>
            <p14:sldId id="306"/>
          </p14:sldIdLst>
        </p14:section>
        <p14:section name="ex02" id="{3C576902-880E-4BFC-B629-EE6303F2673B}">
          <p14:sldIdLst>
            <p14:sldId id="301"/>
            <p14:sldId id="297"/>
            <p14:sldId id="286"/>
            <p14:sldId id="299"/>
            <p14:sldId id="298"/>
            <p14:sldId id="294"/>
            <p14:sldId id="295"/>
            <p14:sldId id="296"/>
            <p14:sldId id="300"/>
          </p14:sldIdLst>
        </p14:section>
        <p14:section name="ex01" id="{B9B6E644-6CB8-4452-8269-734719F6AB70}">
          <p14:sldIdLst>
            <p14:sldId id="288"/>
            <p14:sldId id="270"/>
            <p14:sldId id="283"/>
            <p14:sldId id="271"/>
            <p14:sldId id="291"/>
            <p14:sldId id="292"/>
            <p14:sldId id="322"/>
            <p14:sldId id="272"/>
            <p14:sldId id="273"/>
            <p14:sldId id="274"/>
            <p14:sldId id="279"/>
            <p14:sldId id="289"/>
            <p14:sldId id="284"/>
            <p14:sldId id="280"/>
            <p14:sldId id="323"/>
            <p14:sldId id="285"/>
            <p14:sldId id="281"/>
            <p14:sldId id="324"/>
            <p14:sldId id="325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04" autoAdjust="0"/>
    <p:restoredTop sz="94599" autoAdjust="0"/>
  </p:normalViewPr>
  <p:slideViewPr>
    <p:cSldViewPr>
      <p:cViewPr varScale="1">
        <p:scale>
          <a:sx n="183" d="100"/>
          <a:sy n="183" d="100"/>
        </p:scale>
        <p:origin x="304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12/20/22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12/19/22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12/19/22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12/19/22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12/19/22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12/19/22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12/19/22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12/19/22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12/19/22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12/19/22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12/19/22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12/19/22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12/19/22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prg041-web/" TargetMode="External"/><Relationship Id="rId7" Type="http://schemas.openxmlformats.org/officeDocument/2006/relationships/hyperlink" Target="https://gitlab.mff.cuni.cz/teaching/nprg041/2022-23/faltin" TargetMode="External"/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mff.cuni.cz/teaching/nprg041/2021-22/eng" TargetMode="External"/><Relationship Id="rId5" Type="http://schemas.openxmlformats.org/officeDocument/2006/relationships/hyperlink" Target="https://gitlab.mff.cuni.cz/" TargetMode="External"/><Relationship Id="rId4" Type="http://schemas.openxmlformats.org/officeDocument/2006/relationships/hyperlink" Target="https://is.cuni.cz/studium/eng/nastenka/x_listek.php?id=2bf546c95871bdf31cd29eec4eeaf107&amp;tid=&amp;moje=2&amp;id_listku=45020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-users.cs.york.ac.uk/susan/joke/cpp.htm" TargetMode="Externa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?Microsoft_Azure_Education_correlationId=a21d82e6-7c59-480a-8942-8164763b1ba2#blade/Microsoft_Azure_Education/EducationMenuBlade/software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hyperlink" Target="https://gcc.godbolt.org/" TargetMode="External"/><Relationship Id="rId3" Type="http://schemas.openxmlformats.org/officeDocument/2006/relationships/hyperlink" Target="http://www.cplusplus.com/" TargetMode="External"/><Relationship Id="rId7" Type="http://schemas.openxmlformats.org/officeDocument/2006/relationships/hyperlink" Target="http://www.open-std.org/jtc1/sc22/wg21/docs/papers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socpp.org/" TargetMode="External"/><Relationship Id="rId5" Type="http://schemas.openxmlformats.org/officeDocument/2006/relationships/hyperlink" Target="https://www.youtube.com/user/CppCon" TargetMode="External"/><Relationship Id="rId4" Type="http://schemas.openxmlformats.org/officeDocument/2006/relationships/hyperlink" Target="http://isocpp.github.io/CppCoreGuidelines/CppCoreGuideline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LOx1hD3_o" TargetMode="External"/><Relationship Id="rId2" Type="http://schemas.openxmlformats.org/officeDocument/2006/relationships/hyperlink" Target="https://youtu.be/MNeX4EGtR5Y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unicz-my.sharepoint.com/:w:/g/personal/46734522_cuni_cz/EV4U0EOZ8PZEkKCTCReV0_wBBCb22AH_z_zIeEmmNy2SrA?e=Jkr88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unicz-my.sharepoint.com/:w:/g/personal/46734522_cuni_cz/EV4U0EOZ8PZEkKCTCReV0_wBBCb22AH_z_zIeEmmNy2SrA?e=Jkr883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recodex.mff.cuni.cz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operator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in C++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Feedback: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-5 points: missed deadline</a:t>
            </a:r>
          </a:p>
          <a:p>
            <a:r>
              <a:rPr lang="en-US" dirty="0"/>
              <a:t>-2 points</a:t>
            </a:r>
          </a:p>
          <a:p>
            <a:pPr lvl="1"/>
            <a:r>
              <a:rPr lang="en-US" dirty="0"/>
              <a:t>Not having virtual destructor with inheritance</a:t>
            </a:r>
          </a:p>
          <a:p>
            <a:pPr lvl="1"/>
            <a:r>
              <a:rPr lang="en-US" dirty="0"/>
              <a:t>Large tests not working</a:t>
            </a:r>
          </a:p>
          <a:p>
            <a:r>
              <a:rPr lang="en-US" dirty="0"/>
              <a:t>-1 point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const</a:t>
            </a:r>
            <a:r>
              <a:rPr lang="en-US" dirty="0"/>
              <a:t> function for read only methods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const</a:t>
            </a:r>
            <a:r>
              <a:rPr lang="en-US" dirty="0"/>
              <a:t> references for large objects </a:t>
            </a:r>
          </a:p>
          <a:p>
            <a:pPr lvl="1"/>
            <a:r>
              <a:rPr lang="en-US" dirty="0"/>
              <a:t>Warnings</a:t>
            </a:r>
          </a:p>
          <a:p>
            <a:pPr lvl="1"/>
            <a:r>
              <a:rPr lang="en-US" dirty="0"/>
              <a:t>Large functions </a:t>
            </a:r>
          </a:p>
          <a:p>
            <a:pPr lvl="1"/>
            <a:r>
              <a:rPr lang="en-US" dirty="0"/>
              <a:t>procedural code </a:t>
            </a:r>
          </a:p>
          <a:p>
            <a:pPr lvl="1"/>
            <a:r>
              <a:rPr lang="en-US" dirty="0"/>
              <a:t>no classes/objects</a:t>
            </a:r>
          </a:p>
        </p:txBody>
      </p:sp>
    </p:spTree>
    <p:extLst>
      <p:ext uri="{BB962C8B-B14F-4D97-AF65-F5344CB8AC3E}">
        <p14:creationId xmlns:p14="http://schemas.microsoft.com/office/powerpoint/2010/main" val="12226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  <a:p>
            <a:r>
              <a:rPr lang="en-US" dirty="0"/>
              <a:t>Labs web: </a:t>
            </a:r>
            <a:r>
              <a:rPr lang="en-US" dirty="0">
                <a:hlinkClick r:id="rId2"/>
              </a:rPr>
              <a:t>https://fan1x.github.io/cpp22.html</a:t>
            </a:r>
          </a:p>
          <a:p>
            <a:r>
              <a:rPr lang="en-US" dirty="0"/>
              <a:t>Lecture web: </a:t>
            </a:r>
            <a:r>
              <a:rPr lang="en-US" dirty="0">
                <a:hlinkClick r:id="rId3"/>
              </a:rPr>
              <a:t>https://www.ksi.mff.cuni.cz/teaching/nprg041-web/</a:t>
            </a:r>
            <a:endParaRPr lang="en-US" dirty="0"/>
          </a:p>
          <a:p>
            <a:r>
              <a:rPr lang="en-US" dirty="0" err="1"/>
              <a:t>Mattermost</a:t>
            </a:r>
            <a:endParaRPr lang="en-US" dirty="0"/>
          </a:p>
          <a:p>
            <a:pPr lvl="1"/>
            <a:r>
              <a:rPr lang="en-US" dirty="0"/>
              <a:t>Invite link in </a:t>
            </a:r>
            <a:r>
              <a:rPr lang="en-US" dirty="0">
                <a:hlinkClick r:id="rId4"/>
              </a:rPr>
              <a:t>SIS/Notice-board</a:t>
            </a:r>
            <a:endParaRPr lang="en-US" dirty="0"/>
          </a:p>
          <a:p>
            <a:pPr lvl="1"/>
            <a:r>
              <a:rPr lang="en-US" dirty="0"/>
              <a:t>Channel: `</a:t>
            </a:r>
            <a:r>
              <a:rPr lang="cs-CZ" dirty="0"/>
              <a:t>nprg041-cpp-faltin</a:t>
            </a:r>
            <a:r>
              <a:rPr lang="en-US" dirty="0"/>
              <a:t>`</a:t>
            </a:r>
          </a:p>
          <a:p>
            <a:r>
              <a:rPr lang="en-US" dirty="0" err="1"/>
              <a:t>Gitlab</a:t>
            </a:r>
            <a:endParaRPr lang="en-US" dirty="0"/>
          </a:p>
          <a:p>
            <a:pPr lvl="1"/>
            <a:r>
              <a:rPr lang="cs-CZ" u="sng" dirty="0">
                <a:hlinkClick r:id="rId5"/>
              </a:rPr>
              <a:t>https://gitlab.mff.cuni.cz/</a:t>
            </a:r>
            <a:endParaRPr lang="en-US" dirty="0">
              <a:hlinkClick r:id="rId6"/>
            </a:endParaRPr>
          </a:p>
          <a:p>
            <a:pPr lvl="1"/>
            <a:r>
              <a:rPr lang="en-US" dirty="0">
                <a:hlinkClick r:id="rId7"/>
              </a:rPr>
              <a:t>https://gitlab.mff.cuni.cz/teaching/nprg041/2022-23/faltin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is the key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be afraid to ask</a:t>
            </a:r>
          </a:p>
          <a:p>
            <a:r>
              <a:rPr lang="en-US" dirty="0"/>
              <a:t>Be proactive</a:t>
            </a:r>
          </a:p>
          <a:p>
            <a:pPr lvl="1"/>
            <a:r>
              <a:rPr lang="en-US" dirty="0"/>
              <a:t>via email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Mattermost</a:t>
            </a:r>
            <a:r>
              <a:rPr lang="en-US" dirty="0"/>
              <a:t> (instant)</a:t>
            </a:r>
          </a:p>
          <a:p>
            <a:pPr lvl="2"/>
            <a:r>
              <a:rPr lang="en-US" dirty="0"/>
              <a:t>DM if related to you only</a:t>
            </a:r>
          </a:p>
          <a:p>
            <a:pPr lvl="2"/>
            <a:r>
              <a:rPr lang="en-US" dirty="0"/>
              <a:t>Into a channel if others can benefit from it</a:t>
            </a:r>
          </a:p>
          <a:p>
            <a:r>
              <a:rPr lang="en-US" dirty="0"/>
              <a:t>If you struggle with something</a:t>
            </a:r>
          </a:p>
          <a:p>
            <a:r>
              <a:rPr lang="en-US" dirty="0"/>
              <a:t>If you feel like you might miss a deadline</a:t>
            </a:r>
          </a:p>
        </p:txBody>
      </p:sp>
    </p:spTree>
    <p:extLst>
      <p:ext uri="{BB962C8B-B14F-4D97-AF65-F5344CB8AC3E}">
        <p14:creationId xmlns:p14="http://schemas.microsoft.com/office/powerpoint/2010/main" val="20363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credit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Submitted </a:t>
            </a:r>
            <a:r>
              <a:rPr lang="en-US" dirty="0" err="1"/>
              <a:t>homeworks</a:t>
            </a:r>
            <a:r>
              <a:rPr lang="en-US" dirty="0"/>
              <a:t> before Sunday midnight (Sunday 23:59)</a:t>
            </a:r>
          </a:p>
          <a:p>
            <a:pPr lvl="1"/>
            <a:r>
              <a:rPr lang="en-US" dirty="0"/>
              <a:t>to Gitlab</a:t>
            </a:r>
          </a:p>
          <a:p>
            <a:pPr lvl="1"/>
            <a:r>
              <a:rPr lang="en-US" dirty="0"/>
              <a:t>Even if not attending!</a:t>
            </a:r>
          </a:p>
          <a:p>
            <a:pPr lvl="1"/>
            <a:r>
              <a:rPr lang="en-US" dirty="0"/>
              <a:t>Won’t be graded, for feedback only</a:t>
            </a:r>
          </a:p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All the steps typically mean multiple iterations within multiple days. If you wait for the last minute, there is a chance you won’t make it</a:t>
            </a:r>
          </a:p>
          <a:p>
            <a:pPr lvl="1"/>
            <a:endParaRPr lang="en-US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813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- Consistency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Be consistent within the code </a:t>
            </a:r>
          </a:p>
          <a:p>
            <a:pPr lvl="1"/>
            <a:r>
              <a:rPr lang="en-US" dirty="0"/>
              <a:t>keep a single code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DCE1A-5EBE-1628-927E-9B269E36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929856"/>
            <a:ext cx="4572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Readability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doesn’t contain commented/dead parts</a:t>
            </a:r>
          </a:p>
          <a:p>
            <a:r>
              <a:rPr lang="en-US" dirty="0"/>
              <a:t>Code should be readable on its own</a:t>
            </a:r>
          </a:p>
          <a:p>
            <a:r>
              <a:rPr lang="en-US" dirty="0"/>
              <a:t>Comment complicated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E19F7-EC4D-F410-CA27-B970E1D5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652" y="1693168"/>
            <a:ext cx="3525478" cy="4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Safe, Modern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using modern constructs</a:t>
            </a:r>
          </a:p>
          <a:p>
            <a:r>
              <a:rPr lang="en-US" dirty="0"/>
              <a:t>Additional safety</a:t>
            </a:r>
          </a:p>
          <a:p>
            <a:r>
              <a:rPr lang="en-US" dirty="0"/>
              <a:t>Maybe performance</a:t>
            </a:r>
          </a:p>
          <a:p>
            <a:r>
              <a:rPr lang="en-US" dirty="0"/>
              <a:t>E.g., prefer `</a:t>
            </a:r>
            <a:r>
              <a:rPr lang="en-US" dirty="0">
                <a:latin typeface="+mj-lt"/>
              </a:rPr>
              <a:t>std::vector&lt;int&gt;</a:t>
            </a:r>
            <a:r>
              <a:rPr lang="en-US" dirty="0"/>
              <a:t>` to `</a:t>
            </a:r>
            <a:r>
              <a:rPr lang="en-US" dirty="0">
                <a:latin typeface="+mj-lt"/>
              </a:rPr>
              <a:t>new int[]</a:t>
            </a:r>
            <a:r>
              <a:rPr lang="en-US" dirty="0"/>
              <a:t>`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FAE96-672E-7F76-6456-150C9AE9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92" y="1912923"/>
            <a:ext cx="3175000" cy="3987800"/>
          </a:xfrm>
          <a:prstGeom prst="rect">
            <a:avLst/>
          </a:prstGeom>
        </p:spPr>
      </p:pic>
      <p:pic>
        <p:nvPicPr>
          <p:cNvPr id="5124" name="Picture 4" descr="C++ vs C time point of view - Imgflip">
            <a:extLst>
              <a:ext uri="{FF2B5EF4-FFF2-40B4-BE49-F238E27FC236}">
                <a16:creationId xmlns:a16="http://schemas.microsoft.com/office/drawing/2014/main" id="{8D68E865-A386-EF2B-3E49-80B49F8F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2" y="4149080"/>
            <a:ext cx="3538169" cy="22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Working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OFC, if the code is not working, all the above points are  not that important</a:t>
            </a:r>
          </a:p>
          <a:p>
            <a:r>
              <a:rPr lang="en-US" dirty="0"/>
              <a:t>they will help you with debugging at least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034" name="Picture 10" descr="Guys, code this. Software Design, DONE! I am a software architect -  Engineering Professor - quickmeme">
            <a:extLst>
              <a:ext uri="{FF2B5EF4-FFF2-40B4-BE49-F238E27FC236}">
                <a16:creationId xmlns:a16="http://schemas.microsoft.com/office/drawing/2014/main" id="{0E278CA8-66C9-1327-CDBB-B647F62F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2882900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5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Why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680424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“C makes it easy to shoot yourself in the foot. C++ makes it harder, but when you do, it blows away your whole leg.”</a:t>
            </a:r>
            <a:br>
              <a:rPr lang="en-US" sz="1900" dirty="0"/>
            </a:br>
            <a:r>
              <a:rPr lang="en-US" sz="1900" dirty="0"/>
              <a:t>-- Bjarne </a:t>
            </a:r>
            <a:r>
              <a:rPr lang="en-US" sz="1900" dirty="0" err="1"/>
              <a:t>Stroustrup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“It was only supposed to be a joke, I never thought people would take the book seriously. Anyone with half a brain can see that object-oriented programming is counter-intuitive, illogical and inefficient.”</a:t>
            </a:r>
            <a:br>
              <a:rPr lang="en-US" sz="1900" dirty="0"/>
            </a:br>
            <a:r>
              <a:rPr lang="en-US" sz="1900" dirty="0"/>
              <a:t>-- </a:t>
            </a:r>
            <a:r>
              <a:rPr lang="en-US" sz="1900" dirty="0" err="1"/>
              <a:t>Stroustrup</a:t>
            </a:r>
            <a:r>
              <a:rPr lang="en-US" sz="1900" dirty="0"/>
              <a:t> C++ ‘interview’ (</a:t>
            </a:r>
            <a:r>
              <a:rPr lang="en-US" sz="1900" dirty="0">
                <a:hlinkClick r:id="rId2"/>
              </a:rPr>
              <a:t>https://www-users.cs.york.ac.uk/susan/joke/cpp.htm</a:t>
            </a:r>
            <a:r>
              <a:rPr lang="en-US" sz="1900" dirty="0"/>
              <a:t>)</a:t>
            </a:r>
          </a:p>
        </p:txBody>
      </p:sp>
      <p:pic>
        <p:nvPicPr>
          <p:cNvPr id="6146" name="Picture 2" descr="If programming languages were guns : r/ProgrammerHumor">
            <a:extLst>
              <a:ext uri="{FF2B5EF4-FFF2-40B4-BE49-F238E27FC236}">
                <a16:creationId xmlns:a16="http://schemas.microsoft.com/office/drawing/2014/main" id="{5333141F-D139-27A9-27C0-3A6294A2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4732" y="1905000"/>
            <a:ext cx="2102778" cy="42696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118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Environment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anything you like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IDEs</a:t>
            </a:r>
          </a:p>
          <a:p>
            <a:pPr lvl="1"/>
            <a:r>
              <a:rPr lang="en-US" dirty="0"/>
              <a:t>Visual Studio</a:t>
            </a:r>
          </a:p>
          <a:p>
            <a:pPr lvl="2"/>
            <a:r>
              <a:rPr lang="en-US" dirty="0"/>
              <a:t>License for students at </a:t>
            </a:r>
            <a:r>
              <a:rPr lang="cs-CZ" dirty="0">
                <a:hlinkClick r:id="rId2"/>
              </a:rPr>
              <a:t>https://portal.azure.com/...</a:t>
            </a:r>
            <a:endParaRPr lang="en-US" dirty="0"/>
          </a:p>
          <a:p>
            <a:pPr lvl="1"/>
            <a:r>
              <a:rPr lang="en-US" dirty="0"/>
              <a:t>VS Code</a:t>
            </a:r>
          </a:p>
          <a:p>
            <a:pPr lvl="1"/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/>
              <a:t>Code::Blocks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Compilers</a:t>
            </a:r>
          </a:p>
          <a:p>
            <a:pPr lvl="1"/>
            <a:r>
              <a:rPr lang="en-US" dirty="0"/>
              <a:t>MSVC, GCC, </a:t>
            </a:r>
            <a:r>
              <a:rPr lang="en-US" dirty="0" err="1"/>
              <a:t>Clang+LLVM</a:t>
            </a:r>
            <a:r>
              <a:rPr lang="en-US" dirty="0"/>
              <a:t>, ICC, …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133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(interesting) links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Reddit</a:t>
            </a:r>
            <a:r>
              <a:rPr lang="en-US" dirty="0"/>
              <a:t>, Slack, …</a:t>
            </a:r>
          </a:p>
          <a:p>
            <a:r>
              <a:rPr lang="en-US" dirty="0">
                <a:hlinkClick r:id="rId2"/>
              </a:rPr>
              <a:t>https://en.cppreference.com/w/</a:t>
            </a:r>
            <a:endParaRPr lang="en-US" dirty="0"/>
          </a:p>
          <a:p>
            <a:r>
              <a:rPr lang="en-US" dirty="0">
                <a:hlinkClick r:id="rId3"/>
              </a:rPr>
              <a:t>http://www.cplusplus.com/</a:t>
            </a:r>
            <a:endParaRPr lang="en-US" dirty="0"/>
          </a:p>
          <a:p>
            <a:r>
              <a:rPr lang="en-US" dirty="0">
                <a:hlinkClick r:id="rId4"/>
              </a:rPr>
              <a:t>http://isocpp.github.io/CppCoreGuidelines/CppCoreGuidelines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https://www.youtube.com/user/CppCon</a:t>
            </a:r>
            <a:endParaRPr lang="en-US" dirty="0"/>
          </a:p>
          <a:p>
            <a:r>
              <a:rPr lang="en-US" dirty="0">
                <a:hlinkClick r:id="rId6"/>
              </a:rPr>
              <a:t>https://isocpp.org/</a:t>
            </a:r>
            <a:endParaRPr lang="en-US" dirty="0"/>
          </a:p>
          <a:p>
            <a:r>
              <a:rPr lang="en-US" dirty="0">
                <a:hlinkClick r:id="rId7"/>
              </a:rPr>
              <a:t>http://www.open-std.org/jtc1/sc22/wg21/docs/papers/</a:t>
            </a:r>
            <a:endParaRPr lang="en-US" dirty="0"/>
          </a:p>
          <a:p>
            <a:r>
              <a:rPr lang="en-US" dirty="0">
                <a:hlinkClick r:id="rId8"/>
              </a:rPr>
              <a:t>https://godbolt.org/</a:t>
            </a:r>
            <a:endParaRPr lang="cs-CZ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99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iostream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r>
              <a:rPr lang="en-US" dirty="0"/>
              <a:t>I/O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fstream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r>
              <a:rPr lang="en-US" dirty="0"/>
              <a:t>Work with files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sstream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r>
              <a:rPr lang="en-US" dirty="0"/>
              <a:t>Work with </a:t>
            </a:r>
            <a:r>
              <a:rPr lang="en-US" dirty="0" err="1">
                <a:latin typeface="+mj-lt"/>
              </a:rPr>
              <a:t>std</a:t>
            </a:r>
            <a:r>
              <a:rPr lang="en-US" dirty="0">
                <a:latin typeface="+mj-lt"/>
              </a:rPr>
              <a:t>::string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4492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1CD5-FCF8-66FE-84F6-D3D17D15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Learning C++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1B86-8B0C-C28C-3E33-EE64AC117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C++ </a:t>
            </a:r>
            <a:r>
              <a:rPr lang="en-CZ" dirty="0"/>
              <a:t>in 100 seconds: </a:t>
            </a:r>
            <a:r>
              <a:rPr lang="en-GB" dirty="0">
                <a:hlinkClick r:id="rId2"/>
              </a:rPr>
              <a:t>https://youtu.be/MNeX4EGtR5Y</a:t>
            </a:r>
            <a:endParaRPr lang="en-GB" dirty="0"/>
          </a:p>
          <a:p>
            <a:r>
              <a:rPr lang="en-GB" dirty="0"/>
              <a:t>C++ in 31h: </a:t>
            </a:r>
            <a:r>
              <a:rPr lang="en-GB" dirty="0">
                <a:hlinkClick r:id="rId3"/>
              </a:rPr>
              <a:t>https://youtu.be/8jLOx1hD3_o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8A615-1AEA-5E13-2AB3-264A3B5B9610}"/>
              </a:ext>
            </a:extLst>
          </p:cNvPr>
          <p:cNvSpPr txBox="1"/>
          <p:nvPr/>
        </p:nvSpPr>
        <p:spPr>
          <a:xfrm>
            <a:off x="1520229" y="1905000"/>
            <a:ext cx="10225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::string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"Greetings from "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 &lt;&lt; std::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return 0;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1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54055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  <a:cs typeface="Calibri" panose="020F0502020204030204" pitchFamily="34" charset="0"/>
              </a:rPr>
              <a:t>#include &lt;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iostream</a:t>
            </a:r>
            <a:r>
              <a:rPr lang="en-US" dirty="0">
                <a:latin typeface="+mj-lt"/>
                <a:cs typeface="Calibri" panose="020F0502020204030204" pitchFamily="34" charset="0"/>
              </a:rPr>
              <a:t>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#include &lt;string&gt;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 err="1">
                <a:latin typeface="+mj-lt"/>
                <a:cs typeface="Calibri" panose="020F0502020204030204" pitchFamily="34" charset="0"/>
              </a:rPr>
              <a:t>int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main() {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::string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cin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&gt;&gt;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cout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&lt;&lt; “Greetings from ” &lt;&lt; name &lt;&lt;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endl</a:t>
            </a:r>
            <a:r>
              <a:rPr lang="en-US" dirty="0">
                <a:latin typeface="+mj-lt"/>
                <a:cs typeface="Calibri" panose="020F0502020204030204" pitchFamily="34" charset="0"/>
              </a:rPr>
              <a:t>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return 0;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}</a:t>
            </a:r>
            <a:endParaRPr lang="cs-CZ" dirty="0">
              <a:latin typeface="+mj-lt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7462564" y="2044640"/>
            <a:ext cx="3359132" cy="1295024"/>
          </a:xfrm>
          <a:prstGeom prst="wedgeEllipseCallout">
            <a:avLst>
              <a:gd name="adj1" fmla="val -172709"/>
              <a:gd name="adj2" fmla="val 3045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main entry point/function for all programs. The execution starts here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6689309" y="4371963"/>
            <a:ext cx="2786607" cy="815720"/>
          </a:xfrm>
          <a:prstGeom prst="wedgeEllipseCallout">
            <a:avLst>
              <a:gd name="adj1" fmla="val -158798"/>
              <a:gd name="adj2" fmla="val -107852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from standard input (keyboard)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4165581" y="4570570"/>
            <a:ext cx="2523728" cy="1022952"/>
          </a:xfrm>
          <a:prstGeom prst="wedgeEllipseCallout">
            <a:avLst>
              <a:gd name="adj1" fmla="val -61533"/>
              <a:gd name="adj2" fmla="val -8319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standard output (screen)</a:t>
            </a:r>
            <a:endParaRPr lang="cs-CZ" dirty="0"/>
          </a:p>
        </p:txBody>
      </p:sp>
      <p:sp>
        <p:nvSpPr>
          <p:cNvPr id="8" name="Oval Callout 7"/>
          <p:cNvSpPr/>
          <p:nvPr/>
        </p:nvSpPr>
        <p:spPr>
          <a:xfrm>
            <a:off x="4942284" y="582436"/>
            <a:ext cx="3600400" cy="1252744"/>
          </a:xfrm>
          <a:prstGeom prst="wedgeEllipseCallout">
            <a:avLst>
              <a:gd name="adj1" fmla="val -51679"/>
              <a:gd name="adj2" fmla="val 7236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libraries which implements the used STL constructs (</a:t>
            </a:r>
            <a:r>
              <a:rPr lang="en-US" dirty="0">
                <a:latin typeface="+mj-lt"/>
              </a:rPr>
              <a:t>string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cin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cout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1756165" y="4978430"/>
            <a:ext cx="2610055" cy="1349760"/>
          </a:xfrm>
          <a:prstGeom prst="wedgeEllipseCallout">
            <a:avLst>
              <a:gd name="adj1" fmla="val -34409"/>
              <a:gd name="adj2" fmla="val -105711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the STL constructs live inside `</a:t>
            </a:r>
            <a:r>
              <a:rPr lang="en-US" dirty="0" err="1"/>
              <a:t>std</a:t>
            </a:r>
            <a:r>
              <a:rPr lang="en-US" dirty="0"/>
              <a:t>` namespace</a:t>
            </a:r>
            <a:endParaRPr lang="cs-CZ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6A700D32-7BC9-1FE2-6AC7-87EEF64427D6}"/>
              </a:ext>
            </a:extLst>
          </p:cNvPr>
          <p:cNvSpPr/>
          <p:nvPr/>
        </p:nvSpPr>
        <p:spPr>
          <a:xfrm>
            <a:off x="5086300" y="2931804"/>
            <a:ext cx="2786607" cy="815720"/>
          </a:xfrm>
          <a:prstGeom prst="wedgeEllipseCallout">
            <a:avLst>
              <a:gd name="adj1" fmla="val -58470"/>
              <a:gd name="adj2" fmla="val 939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a variable of type string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594-461C-050C-CB0B-7EC46A6B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0F72-EE89-5B35-87F6-95300D1B6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Z" dirty="0">
                <a:latin typeface="+mj-lt"/>
              </a:rPr>
              <a:t>c++ --version</a:t>
            </a:r>
          </a:p>
          <a:p>
            <a:pPr lvl="1"/>
            <a:r>
              <a:rPr lang="en-CZ" dirty="0">
                <a:latin typeface="+mj-lt"/>
              </a:rPr>
              <a:t>c++ is a compiler, here GCC</a:t>
            </a:r>
          </a:p>
          <a:p>
            <a:r>
              <a:rPr lang="en-CZ" dirty="0">
                <a:latin typeface="+mj-lt"/>
              </a:rPr>
              <a:t>c++ hello_world.cpp -o hello_world</a:t>
            </a:r>
          </a:p>
          <a:p>
            <a:pPr lvl="1"/>
            <a:r>
              <a:rPr lang="en-CZ" dirty="0">
                <a:latin typeface="+mj-lt"/>
              </a:rPr>
              <a:t>Compile program into `hello_world` executable (using default settings)</a:t>
            </a:r>
          </a:p>
          <a:p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 -Wall -</a:t>
            </a:r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 -</a:t>
            </a:r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 -O3 -std=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 </a:t>
            </a:r>
            <a:r>
              <a:rPr lang="en-GB" dirty="0" err="1">
                <a:latin typeface="+mj-lt"/>
              </a:rPr>
              <a:t>hello_world.cpp</a:t>
            </a:r>
            <a:r>
              <a:rPr lang="en-GB" dirty="0">
                <a:latin typeface="+mj-lt"/>
              </a:rPr>
              <a:t> -o </a:t>
            </a:r>
            <a:r>
              <a:rPr lang="en-GB" dirty="0" err="1">
                <a:latin typeface="+mj-lt"/>
              </a:rPr>
              <a:t>hello_world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Wall: Show all warnings</a:t>
            </a:r>
          </a:p>
          <a:p>
            <a:pPr lvl="1"/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: Show additional extra warnings</a:t>
            </a:r>
          </a:p>
          <a:p>
            <a:pPr lvl="1"/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: Thread all warnings as errors</a:t>
            </a:r>
          </a:p>
          <a:p>
            <a:pPr lvl="1"/>
            <a:r>
              <a:rPr lang="en-GB" dirty="0">
                <a:latin typeface="+mj-lt"/>
              </a:rPr>
              <a:t>O3: level of optimizations</a:t>
            </a:r>
          </a:p>
          <a:p>
            <a:pPr lvl="1"/>
            <a:r>
              <a:rPr lang="en-GB" dirty="0">
                <a:latin typeface="+mj-lt"/>
              </a:rPr>
              <a:t>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2b: Used C++ standard</a:t>
            </a:r>
          </a:p>
          <a:p>
            <a:r>
              <a:rPr lang="en-GB" dirty="0">
                <a:latin typeface="+mj-lt"/>
              </a:rPr>
              <a:t>Or use IDE </a:t>
            </a:r>
            <a:r>
              <a:rPr lang="en-GB" dirty="0">
                <a:latin typeface="+mj-lt"/>
                <a:sym typeface="Wingdings" pitchFamily="2" charset="2"/>
              </a:rPr>
              <a:t></a:t>
            </a:r>
            <a:endParaRPr lang="en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9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6D3A8-2CCA-B071-6C31-A0EEF64A46CB}"/>
              </a:ext>
            </a:extLst>
          </p:cNvPr>
          <p:cNvSpPr txBox="1"/>
          <p:nvPr/>
        </p:nvSpPr>
        <p:spPr>
          <a:xfrm>
            <a:off x="1522414" y="1916832"/>
            <a:ext cx="673934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96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4" name="Oval Callout 3"/>
          <p:cNvSpPr/>
          <p:nvPr/>
        </p:nvSpPr>
        <p:spPr>
          <a:xfrm>
            <a:off x="4582244" y="1700808"/>
            <a:ext cx="2736304" cy="972688"/>
          </a:xfrm>
          <a:prstGeom prst="wedgeEllipseCallout">
            <a:avLst>
              <a:gd name="adj1" fmla="val -58771"/>
              <a:gd name="adj2" fmla="val 9135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whole </a:t>
            </a:r>
            <a:r>
              <a:rPr lang="en-US" dirty="0" err="1">
                <a:latin typeface="+mj-lt"/>
              </a:rPr>
              <a:t>std</a:t>
            </a:r>
            <a:r>
              <a:rPr lang="en-US" dirty="0"/>
              <a:t> namespace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8470676" y="3717032"/>
            <a:ext cx="2683528" cy="1392986"/>
          </a:xfrm>
          <a:prstGeom prst="wedgeEllipseCallout">
            <a:avLst>
              <a:gd name="adj1" fmla="val -147493"/>
              <a:gd name="adj2" fmla="val 294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 of the program on the command line</a:t>
            </a:r>
            <a:endParaRPr lang="cs-CZ" dirty="0"/>
          </a:p>
        </p:txBody>
      </p:sp>
      <p:sp>
        <p:nvSpPr>
          <p:cNvPr id="6" name="Oval Callout 5"/>
          <p:cNvSpPr/>
          <p:nvPr/>
        </p:nvSpPr>
        <p:spPr>
          <a:xfrm>
            <a:off x="8614692" y="1838372"/>
            <a:ext cx="2683528" cy="1056892"/>
          </a:xfrm>
          <a:prstGeom prst="wedgeEllipseCallout">
            <a:avLst>
              <a:gd name="adj1" fmla="val -111747"/>
              <a:gd name="adj2" fmla="val 1159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the argument by (</a:t>
            </a:r>
            <a:r>
              <a:rPr lang="en-US" dirty="0" err="1"/>
              <a:t>const</a:t>
            </a:r>
            <a:r>
              <a:rPr lang="en-US" dirty="0"/>
              <a:t>) reference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7642075" y="5575920"/>
            <a:ext cx="3024336" cy="1192560"/>
          </a:xfrm>
          <a:prstGeom prst="wedgeEllipseCallout">
            <a:avLst>
              <a:gd name="adj1" fmla="val -151856"/>
              <a:gd name="adj2" fmla="val -79878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 “magically” the arguments into C++ array of strings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536A3-B242-946A-B8DD-FE0B5C3E1533}"/>
              </a:ext>
            </a:extLst>
          </p:cNvPr>
          <p:cNvSpPr txBox="1"/>
          <p:nvPr/>
        </p:nvSpPr>
        <p:spPr>
          <a:xfrm>
            <a:off x="1522411" y="1907628"/>
            <a:ext cx="827341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// Wrap arguments </a:t>
            </a:r>
          </a:p>
          <a:p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4FB169C-E204-B2D0-E500-B06A4A6FAA50}"/>
              </a:ext>
            </a:extLst>
          </p:cNvPr>
          <p:cNvSpPr/>
          <p:nvPr/>
        </p:nvSpPr>
        <p:spPr>
          <a:xfrm>
            <a:off x="4078188" y="3861048"/>
            <a:ext cx="1718414" cy="803734"/>
          </a:xfrm>
          <a:prstGeom prst="wedgeEllipseCallout">
            <a:avLst>
              <a:gd name="adj1" fmla="val -74709"/>
              <a:gd name="adj2" fmla="val 5165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arguments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537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5140-576B-1871-C615-0743EF4C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A9538-51DA-CA2E-5E75-707440FA896B}"/>
              </a:ext>
            </a:extLst>
          </p:cNvPr>
          <p:cNvSpPr txBox="1"/>
          <p:nvPr/>
        </p:nvSpPr>
        <p:spPr>
          <a:xfrm>
            <a:off x="837828" y="1905000"/>
            <a:ext cx="57474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	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612D9-B6EE-5E95-8E67-5CA0A1537E15}"/>
              </a:ext>
            </a:extLst>
          </p:cNvPr>
          <p:cNvSpPr txBox="1"/>
          <p:nvPr/>
        </p:nvSpPr>
        <p:spPr>
          <a:xfrm>
            <a:off x="6093067" y="1905000"/>
            <a:ext cx="630653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400" b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_max3</a:t>
            </a:r>
            <a:r>
              <a:rPr lang="en-GB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699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050A-2F9E-C049-D84A-07B3C877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B13F9-3EC9-2103-C741-8B20CB9AC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read-only input parameter</a:t>
            </a:r>
          </a:p>
          <a:p>
            <a:pPr lvl="1"/>
            <a:r>
              <a:rPr lang="en-CZ" dirty="0"/>
              <a:t>Most of the types (string, vector,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const-reference - </a:t>
            </a:r>
            <a:r>
              <a:rPr lang="en-CZ" dirty="0">
                <a:solidFill>
                  <a:srgbClr val="FF0000"/>
                </a:solidFill>
                <a:latin typeface="+mj-lt"/>
              </a:rPr>
              <a:t>const 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endParaRPr lang="en-CZ" dirty="0">
              <a:latin typeface="+mj-lt"/>
            </a:endParaRPr>
          </a:p>
          <a:p>
            <a:pPr lvl="1"/>
            <a:r>
              <a:rPr lang="en-CZ" dirty="0"/>
              <a:t>For small numeric types (</a:t>
            </a:r>
            <a:r>
              <a:rPr lang="en-CZ" dirty="0">
                <a:latin typeface="+mj-lt"/>
              </a:rPr>
              <a:t>int, float, doubl</a:t>
            </a:r>
            <a:r>
              <a:rPr lang="en-CZ" dirty="0"/>
              <a:t>e,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</a:t>
            </a:r>
            <a:r>
              <a:rPr lang="en-CZ" dirty="0">
                <a:solidFill>
                  <a:srgbClr val="FF0000"/>
                </a:solidFill>
              </a:rPr>
              <a:t>direct parameter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  <a:p>
            <a:r>
              <a:rPr lang="en-CZ" dirty="0"/>
              <a:t>output parameters</a:t>
            </a:r>
          </a:p>
          <a:p>
            <a:pPr lvl="1"/>
            <a:r>
              <a:rPr lang="en-CZ" dirty="0"/>
              <a:t>Single output parameter </a:t>
            </a:r>
            <a:r>
              <a:rPr lang="en-CZ" dirty="0">
                <a:sym typeface="Wingdings" pitchFamily="2" charset="2"/>
              </a:rPr>
              <a:t> use </a:t>
            </a:r>
            <a:r>
              <a:rPr lang="en-CZ" dirty="0">
                <a:solidFill>
                  <a:srgbClr val="FF0000"/>
                </a:solidFill>
                <a:latin typeface="+mj-lt"/>
                <a:sym typeface="Wingdings" pitchFamily="2" charset="2"/>
              </a:rPr>
              <a:t>return</a:t>
            </a:r>
            <a:r>
              <a:rPr lang="en-CZ" dirty="0">
                <a:sym typeface="Wingdings" pitchFamily="2" charset="2"/>
              </a:rPr>
              <a:t> value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Few output parameters  use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tuple/pair/structure</a:t>
            </a:r>
          </a:p>
          <a:p>
            <a:pPr lvl="2"/>
            <a:r>
              <a:rPr lang="en-GB" sz="18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Many output parameters  use reference -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8646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Hello 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greeting program (use names from arguments)</a:t>
            </a:r>
          </a:p>
          <a:p>
            <a:pPr lvl="1"/>
            <a:r>
              <a:rPr lang="en-US" dirty="0"/>
              <a:t>`hello.exe Adam Eve` </a:t>
            </a:r>
            <a:r>
              <a:rPr lang="en-US" dirty="0">
                <a:sym typeface="Wingdings" panose="05000000000000000000" pitchFamily="2" charset="2"/>
              </a:rPr>
              <a:t> `Hello to Adam and Eve`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What is inside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args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[0]?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Summation of numbers from arguments</a:t>
            </a:r>
          </a:p>
          <a:p>
            <a:pPr lvl="1"/>
            <a:r>
              <a:rPr lang="en-US" dirty="0">
                <a:latin typeface="+mj-lt"/>
              </a:rPr>
              <a:t>`sum.exe 1 2 3 4 5`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`15`</a:t>
            </a:r>
          </a:p>
          <a:p>
            <a:pPr lvl="1"/>
            <a:r>
              <a:rPr lang="en-US" dirty="0">
                <a:latin typeface="+mj-lt"/>
                <a:sym typeface="Wingdings" panose="05000000000000000000" pitchFamily="2" charset="2"/>
              </a:rPr>
              <a:t>`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stoi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stod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stoX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()`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Functions for transformation from </a:t>
            </a:r>
            <a:r>
              <a:rPr lang="en-US" b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tring </a:t>
            </a:r>
            <a:r>
              <a:rPr lang="en-US" b="1" dirty="0">
                <a:sym typeface="Wingdings" panose="05000000000000000000" pitchFamily="2" charset="2"/>
              </a:rPr>
              <a:t>to </a:t>
            </a:r>
            <a:r>
              <a:rPr lang="en-US" dirty="0">
                <a:sym typeface="Wingdings" panose="05000000000000000000" pitchFamily="2" charset="2"/>
              </a:rPr>
              <a:t>&lt;something&gt;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A simple calculator (only for operations +-)</a:t>
            </a:r>
          </a:p>
          <a:p>
            <a:pPr lvl="1"/>
            <a:r>
              <a:rPr lang="en-US" dirty="0">
                <a:latin typeface="+mj-lt"/>
              </a:rPr>
              <a:t>`calc.exe 1+2+3-4`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`2`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 </a:t>
            </a:r>
            <a:r>
              <a:rPr lang="en-US" dirty="0" err="1">
                <a:sym typeface="Wingdings" panose="05000000000000000000" pitchFamily="2" charset="2"/>
              </a:rPr>
              <a:t>Gitlab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The previous programs are not needed, they should give you a lead</a:t>
            </a:r>
          </a:p>
        </p:txBody>
      </p:sp>
    </p:spTree>
    <p:extLst>
      <p:ext uri="{BB962C8B-B14F-4D97-AF65-F5344CB8AC3E}">
        <p14:creationId xmlns:p14="http://schemas.microsoft.com/office/powerpoint/2010/main" val="27802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A Simple Text Editor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Open/Edit/Save a file</a:t>
            </a:r>
          </a:p>
          <a:p>
            <a:r>
              <a:rPr lang="en-US" dirty="0"/>
              <a:t>Print a directory</a:t>
            </a:r>
          </a:p>
          <a:p>
            <a:pPr lvl="1"/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filesystem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905000"/>
            <a:ext cx="9468543" cy="2667000"/>
          </a:xfrm>
        </p:spPr>
        <p:txBody>
          <a:bodyPr/>
          <a:lstStyle/>
          <a:p>
            <a:r>
              <a:rPr lang="en-US" sz="4800" dirty="0"/>
              <a:t>Programming in C++ - lab 10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7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Smaller HW – 15 points, 15/11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Larger HW – 25 points, 29/11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2167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Large homework: Calculator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Deadline: 23/12/20223​ 23:59</a:t>
            </a:r>
          </a:p>
          <a:p>
            <a:r>
              <a:rPr lang="en-US" dirty="0"/>
              <a:t>25 points</a:t>
            </a:r>
          </a:p>
          <a:p>
            <a:pPr lvl="1"/>
            <a:r>
              <a:rPr lang="en-US" dirty="0"/>
              <a:t>Functionality: 15 points</a:t>
            </a:r>
          </a:p>
          <a:p>
            <a:pPr lvl="1"/>
            <a:r>
              <a:rPr lang="en-US" dirty="0"/>
              <a:t>Tests &amp; code culture:  10 points</a:t>
            </a:r>
          </a:p>
          <a:p>
            <a:pPr lvl="2"/>
            <a:r>
              <a:rPr lang="en-US" dirty="0"/>
              <a:t>2/3 of points gained for functionality</a:t>
            </a:r>
          </a:p>
          <a:p>
            <a:r>
              <a:rPr lang="en-US" dirty="0"/>
              <a:t>-10 points per each week (even if partial)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2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Piškvorky</a:t>
            </a:r>
            <a:r>
              <a:rPr lang="en-US" dirty="0"/>
              <a:t>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4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1905000"/>
            <a:ext cx="4611688" cy="449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8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Functions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765820" y="1732160"/>
            <a:ext cx="6092825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>
                <a:latin typeface="Consolas" panose="020B0609020204030204" pitchFamily="49" charset="0"/>
              </a:rPr>
              <a:t>class </a:t>
            </a:r>
            <a:r>
              <a:rPr lang="en-US" dirty="0">
                <a:latin typeface="Consolas" panose="020B0609020204030204" pitchFamily="49" charset="0"/>
              </a:rPr>
              <a:t>complex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endParaRPr lang="cs-CZ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  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 real</a:t>
            </a:r>
            <a:r>
              <a:rPr lang="en-US" dirty="0">
                <a:latin typeface="Consolas" panose="020B0609020204030204" pitchFamily="49" charset="0"/>
              </a:rPr>
              <a:t>_;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&amp;</a:t>
            </a:r>
            <a:r>
              <a:rPr lang="en-US" dirty="0">
                <a:latin typeface="Consolas" panose="020B0609020204030204" pitchFamily="49" charset="0"/>
              </a:rPr>
              <a:t>re() { return real_;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re()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real_;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&amp;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endParaRPr lang="cs-CZ" dirty="0">
              <a:latin typeface="Consolas" panose="020B0609020204030204" pitchFamily="49" charset="0"/>
            </a:endParaRPr>
          </a:p>
          <a:p>
            <a:endParaRPr lang="cs-CZ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void print(int v)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print(double v) 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</a:p>
          <a:p>
            <a:r>
              <a:rPr lang="en-US" dirty="0">
                <a:latin typeface="Consolas" panose="020B0609020204030204" pitchFamily="49" charset="0"/>
              </a:rPr>
              <a:t>void print(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string &amp;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 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; 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complex c;</a:t>
            </a:r>
          </a:p>
          <a:p>
            <a:r>
              <a:rPr lang="en-US" dirty="0">
                <a:latin typeface="Consolas" panose="020B0609020204030204" pitchFamily="49" charset="0"/>
              </a:rPr>
              <a:t>  print(c.re());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  <a:p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0516" y="1732160"/>
            <a:ext cx="6092825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 T&gt;</a:t>
            </a:r>
            <a:br>
              <a:rPr lang="cs-CZ" dirty="0">
                <a:latin typeface="Consolas" panose="020B0609020204030204" pitchFamily="49" charset="0"/>
              </a:rPr>
            </a:br>
            <a:r>
              <a:rPr lang="cs-CZ" dirty="0">
                <a:latin typeface="Consolas" panose="020B0609020204030204" pitchFamily="49" charset="0"/>
              </a:rPr>
              <a:t>class </a:t>
            </a:r>
            <a:r>
              <a:rPr lang="en-US" dirty="0">
                <a:latin typeface="Consolas" panose="020B0609020204030204" pitchFamily="49" charset="0"/>
              </a:rPr>
              <a:t>complex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real_;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im</a:t>
            </a:r>
            <a:r>
              <a:rPr lang="en-US" b="1" dirty="0">
                <a:latin typeface="Consolas" panose="020B0609020204030204" pitchFamily="49" charset="0"/>
              </a:rPr>
              <a:t>_;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 &amp;</a:t>
            </a:r>
            <a:r>
              <a:rPr lang="en-US" dirty="0">
                <a:latin typeface="Consolas" panose="020B0609020204030204" pitchFamily="49" charset="0"/>
              </a:rPr>
              <a:t>re() { return real_;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 re()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real_;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 &amp;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template&lt;class T&gt;</a:t>
            </a:r>
          </a:p>
          <a:p>
            <a:r>
              <a:rPr lang="cs-CZ" dirty="0">
                <a:latin typeface="Consolas" panose="020B0609020204030204" pitchFamily="49" charset="0"/>
              </a:rPr>
              <a:t>void print(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T &amp;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cs-CZ" dirty="0">
                <a:latin typeface="Consolas" panose="020B0609020204030204" pitchFamily="49" charset="0"/>
              </a:rPr>
              <a:t>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complex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c;</a:t>
            </a:r>
          </a:p>
          <a:p>
            <a:r>
              <a:rPr lang="en-US" dirty="0">
                <a:latin typeface="Consolas" panose="020B0609020204030204" pitchFamily="49" charset="0"/>
              </a:rPr>
              <a:t>  print(c.re());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Classes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1488593" y="1556792"/>
            <a:ext cx="964907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template&lt;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class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container_wrapper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cont</a:t>
            </a:r>
            <a:r>
              <a:rPr lang="en-US" sz="1600" b="1" dirty="0">
                <a:latin typeface="Consolas" panose="020B0609020204030204" pitchFamily="49" charset="0"/>
              </a:rPr>
              <a:t>;</a:t>
            </a:r>
            <a:br>
              <a:rPr lang="en-US" sz="1600" b="1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public: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void </a:t>
            </a:r>
            <a:r>
              <a:rPr lang="en-US" sz="1600" dirty="0" err="1">
                <a:latin typeface="Consolas" panose="020B0609020204030204" pitchFamily="49" charset="0"/>
              </a:rPr>
              <a:t>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value_type</a:t>
            </a:r>
            <a:r>
              <a:rPr lang="en-US" sz="1600" dirty="0">
                <a:latin typeface="Consolas" panose="020B0609020204030204" pitchFamily="49" charset="0"/>
              </a:rPr>
              <a:t>&amp; </a:t>
            </a:r>
            <a:r>
              <a:rPr lang="en-US" sz="1600" dirty="0" err="1">
                <a:latin typeface="Consolas" panose="020B0609020204030204" pitchFamily="49" charset="0"/>
              </a:rPr>
              <a:t>val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cont.push_back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val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  <a:br>
              <a:rPr lang="en-US" sz="1600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void </a:t>
            </a:r>
            <a:r>
              <a:rPr lang="en-US" sz="1600" dirty="0" err="1">
                <a:latin typeface="Consolas" panose="020B0609020204030204" pitchFamily="49" charset="0"/>
              </a:rPr>
              <a:t>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value_type</a:t>
            </a:r>
            <a:r>
              <a:rPr lang="en-US" sz="1600" b="1" dirty="0">
                <a:latin typeface="Consolas" panose="020B0609020204030204" pitchFamily="49" charset="0"/>
              </a:rPr>
              <a:t> &amp;&amp;</a:t>
            </a:r>
            <a:r>
              <a:rPr lang="en-US" sz="1600" dirty="0" err="1">
                <a:latin typeface="Consolas" panose="020B0609020204030204" pitchFamily="49" charset="0"/>
              </a:rPr>
              <a:t>rval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cont.push_back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::move(</a:t>
            </a:r>
            <a:r>
              <a:rPr lang="en-US" sz="1600" b="1" dirty="0" err="1">
                <a:latin typeface="Consolas" panose="020B0609020204030204" pitchFamily="49" charset="0"/>
              </a:rPr>
              <a:t>rval</a:t>
            </a:r>
            <a:r>
              <a:rPr lang="en-US" sz="1600" b="1" dirty="0">
                <a:latin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};</a:t>
            </a:r>
            <a:br>
              <a:rPr lang="en-US" sz="1600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template&lt;class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auto </a:t>
            </a:r>
            <a:r>
              <a:rPr lang="en-US" sz="1600" dirty="0" err="1">
                <a:latin typeface="Consolas" panose="020B0609020204030204" pitchFamily="49" charset="0"/>
              </a:rPr>
              <a:t>make_wrapper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return </a:t>
            </a:r>
            <a:r>
              <a:rPr lang="en-US" sz="1600" dirty="0" err="1">
                <a:latin typeface="Consolas" panose="020B0609020204030204" pitchFamily="49" charset="0"/>
              </a:rPr>
              <a:t>container_holder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Cont</a:t>
            </a:r>
            <a:r>
              <a:rPr lang="en-US" sz="1600" dirty="0">
                <a:latin typeface="Consolas" panose="020B0609020204030204" pitchFamily="49" charset="0"/>
              </a:rPr>
              <a:t>&gt;();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auto </a:t>
            </a:r>
            <a:r>
              <a:rPr lang="en-US" sz="1600" dirty="0" err="1">
                <a:latin typeface="Consolas" panose="020B0609020204030204" pitchFamily="49" charset="0"/>
              </a:rPr>
              <a:t>vector_wrapper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make_wrapper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::vector&lt;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&gt;&gt;();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vector_wrapper.push_back</a:t>
            </a:r>
            <a:r>
              <a:rPr lang="en-US" sz="1600" dirty="0">
                <a:latin typeface="Consolas" panose="020B0609020204030204" pitchFamily="49" charset="0"/>
              </a:rPr>
              <a:t>(3);</a:t>
            </a:r>
            <a:endParaRPr lang="cs-CZ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905000"/>
            <a:ext cx="9468543" cy="2667000"/>
          </a:xfrm>
        </p:spPr>
        <p:txBody>
          <a:bodyPr/>
          <a:lstStyle/>
          <a:p>
            <a:r>
              <a:rPr lang="en-US" sz="4800" dirty="0"/>
              <a:t>Programming in C++ - lab 12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6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vector&lt;T&gt;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vector</a:t>
            </a:r>
          </a:p>
          <a:p>
            <a:r>
              <a:rPr lang="en-US" dirty="0"/>
              <a:t>Mandatory operations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ctor</a:t>
            </a:r>
            <a:r>
              <a:rPr lang="en-US" dirty="0"/>
              <a:t>, </a:t>
            </a:r>
            <a:r>
              <a:rPr lang="en-US" dirty="0" err="1"/>
              <a:t>ctor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, </a:t>
            </a:r>
            <a:r>
              <a:rPr lang="en-US" dirty="0" err="1"/>
              <a:t>value_type</a:t>
            </a:r>
            <a:r>
              <a:rPr lang="en-US" dirty="0"/>
              <a:t>), copy/move </a:t>
            </a:r>
            <a:r>
              <a:rPr lang="en-US" dirty="0" err="1"/>
              <a:t>ctor</a:t>
            </a:r>
            <a:r>
              <a:rPr lang="en-US" dirty="0"/>
              <a:t>/assignment</a:t>
            </a:r>
          </a:p>
          <a:p>
            <a:pPr lvl="1"/>
            <a:r>
              <a:rPr lang="en-US" dirty="0"/>
              <a:t>size(), capacity(), reserve(), </a:t>
            </a:r>
            <a:r>
              <a:rPr lang="en-US" dirty="0" err="1"/>
              <a:t>push_back</a:t>
            </a:r>
            <a:r>
              <a:rPr lang="en-US" dirty="0"/>
              <a:t>(), operator[]()</a:t>
            </a:r>
          </a:p>
        </p:txBody>
      </p:sp>
    </p:spTree>
    <p:extLst>
      <p:ext uri="{BB962C8B-B14F-4D97-AF65-F5344CB8AC3E}">
        <p14:creationId xmlns:p14="http://schemas.microsoft.com/office/powerpoint/2010/main" val="240240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4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C739-9A92-B98C-7C40-DAA386F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Improvements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5C0C-9F77-BE0A-C14B-CC195B94E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Online Feedback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64665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Smaller HW – 15 points, 15/11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35721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2ADA-5A1A-1360-7699-6187D07E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F899-2589-1F6B-74B5-AD0708BE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 class used for traversing and accessing containers (vector, map, …)</a:t>
            </a:r>
          </a:p>
          <a:p>
            <a:r>
              <a:rPr lang="en-CZ" dirty="0"/>
              <a:t>Act like pointers</a:t>
            </a:r>
          </a:p>
          <a:p>
            <a:pPr lvl="1"/>
            <a:r>
              <a:rPr lang="en-GB" dirty="0"/>
              <a:t>Holds a position and p</a:t>
            </a:r>
            <a:r>
              <a:rPr lang="en-CZ" dirty="0"/>
              <a:t>oints to an object inside the container</a:t>
            </a:r>
          </a:p>
          <a:p>
            <a:r>
              <a:rPr lang="en-CZ" dirty="0"/>
              <a:t>Different types of iterators (input, forward, bidirection, random, …)</a:t>
            </a:r>
          </a:p>
          <a:p>
            <a:pPr lvl="1"/>
            <a:r>
              <a:rPr lang="en-CZ" dirty="0"/>
              <a:t>Iterators on containers supports at least: *, ++, !=</a:t>
            </a:r>
          </a:p>
          <a:p>
            <a:r>
              <a:rPr lang="en-GB" dirty="0">
                <a:latin typeface="+mj-lt"/>
              </a:rPr>
              <a:t>b</a:t>
            </a:r>
            <a:r>
              <a:rPr lang="en-CZ" dirty="0">
                <a:latin typeface="+mj-lt"/>
              </a:rPr>
              <a:t>egin()</a:t>
            </a:r>
            <a:r>
              <a:rPr lang="en-CZ" dirty="0"/>
              <a:t> – returns an iterator to the first element</a:t>
            </a:r>
          </a:p>
          <a:p>
            <a:r>
              <a:rPr lang="en-CZ" dirty="0">
                <a:latin typeface="+mj-lt"/>
              </a:rPr>
              <a:t>end()</a:t>
            </a:r>
            <a:r>
              <a:rPr lang="en-CZ" dirty="0"/>
              <a:t> - returns an iterator pointing past the last element</a:t>
            </a:r>
          </a:p>
          <a:p>
            <a:pPr lvl="1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0093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1F25-573C-6134-1579-4F456505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2177-42D8-44C7-D49B-38FF45147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An unnamed function object (”in-place function”)</a:t>
            </a:r>
          </a:p>
          <a:p>
            <a:r>
              <a:rPr lang="en-CZ" dirty="0">
                <a:latin typeface="+mj-lt"/>
              </a:rPr>
              <a:t>[capture](par1, par2, …) { /* function body */ };</a:t>
            </a:r>
          </a:p>
          <a:p>
            <a:pPr lvl="1"/>
            <a:r>
              <a:rPr lang="en-CZ" dirty="0">
                <a:latin typeface="+mj-lt"/>
              </a:rPr>
              <a:t>capture</a:t>
            </a:r>
            <a:r>
              <a:rPr lang="en-CZ" dirty="0"/>
              <a:t>: things passed from outside function</a:t>
            </a:r>
          </a:p>
          <a:p>
            <a:pPr lvl="2"/>
            <a:r>
              <a:rPr lang="en-GB" dirty="0"/>
              <a:t>P</a:t>
            </a:r>
            <a:r>
              <a:rPr lang="en-CZ" dirty="0"/>
              <a:t>assing by reference (&amp;), otherwise by copy</a:t>
            </a:r>
          </a:p>
          <a:p>
            <a:pPr lvl="1"/>
            <a:r>
              <a:rPr lang="en-CZ" dirty="0"/>
              <a:t>Can define a new variable</a:t>
            </a:r>
          </a:p>
          <a:p>
            <a:r>
              <a:rPr lang="en-CZ" dirty="0"/>
              <a:t>~ Anonymous functor</a:t>
            </a:r>
          </a:p>
          <a:p>
            <a:pPr lvl="1"/>
            <a:r>
              <a:rPr lang="en-CZ" dirty="0"/>
              <a:t>Returning from function through templates/auto</a:t>
            </a:r>
          </a:p>
        </p:txBody>
      </p:sp>
      <p:pic>
        <p:nvPicPr>
          <p:cNvPr id="1026" name="Picture 2" descr="Scooby doo mask reveal Meme Generator - Imgflip">
            <a:extLst>
              <a:ext uri="{FF2B5EF4-FFF2-40B4-BE49-F238E27FC236}">
                <a16:creationId xmlns:a16="http://schemas.microsoft.com/office/drawing/2014/main" id="{E0198D59-5ACE-DA50-04F6-BEC88891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32" y="2996952"/>
            <a:ext cx="2787773" cy="371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2E406-8D53-2100-EA2E-745AAEAFC635}"/>
              </a:ext>
            </a:extLst>
          </p:cNvPr>
          <p:cNvSpPr txBox="1"/>
          <p:nvPr/>
        </p:nvSpPr>
        <p:spPr>
          <a:xfrm>
            <a:off x="8977187" y="4430735"/>
            <a:ext cx="114326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CZ" sz="2400" dirty="0">
                <a:highlight>
                  <a:srgbClr val="0000FF"/>
                </a:highlight>
              </a:rPr>
              <a:t>lambda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65F71-B6B8-FA5D-94D5-1B7B948B8742}"/>
              </a:ext>
            </a:extLst>
          </p:cNvPr>
          <p:cNvSpPr txBox="1"/>
          <p:nvPr/>
        </p:nvSpPr>
        <p:spPr>
          <a:xfrm>
            <a:off x="8974732" y="6289250"/>
            <a:ext cx="11112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CZ" sz="2400" dirty="0">
                <a:highlight>
                  <a:srgbClr val="0000FF"/>
                </a:highlight>
              </a:rPr>
              <a:t>functor</a:t>
            </a:r>
          </a:p>
        </p:txBody>
      </p:sp>
    </p:spTree>
    <p:extLst>
      <p:ext uri="{BB962C8B-B14F-4D97-AF65-F5344CB8AC3E}">
        <p14:creationId xmlns:p14="http://schemas.microsoft.com/office/powerpoint/2010/main" val="39860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1F1C-318E-16F7-3B73-FE94C671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6648-4017-FDD9-1DB3-916F39999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 special object behaving like a function</a:t>
            </a:r>
          </a:p>
          <a:p>
            <a:r>
              <a:rPr lang="en-CZ" dirty="0"/>
              <a:t>Defines </a:t>
            </a:r>
            <a:r>
              <a:rPr lang="en-CZ" dirty="0">
                <a:latin typeface="+mj-lt"/>
              </a:rPr>
              <a:t>operator()</a:t>
            </a:r>
          </a:p>
          <a:p>
            <a:r>
              <a:rPr lang="en-CZ" dirty="0"/>
              <a:t>Can hold its state</a:t>
            </a:r>
          </a:p>
        </p:txBody>
      </p:sp>
    </p:spTree>
    <p:extLst>
      <p:ext uri="{BB962C8B-B14F-4D97-AF65-F5344CB8AC3E}">
        <p14:creationId xmlns:p14="http://schemas.microsoft.com/office/powerpoint/2010/main" val="39507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988C-BEA5-DB53-3499-E8222808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F2C2F-E028-7643-A932-E0FDA45A0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>
                <a:latin typeface="+mj-lt"/>
              </a:rPr>
              <a:t>#include &lt;algorithm&gt;</a:t>
            </a:r>
          </a:p>
          <a:p>
            <a:r>
              <a:rPr lang="en-CZ" dirty="0"/>
              <a:t>A library defining functions for variaty of purposes</a:t>
            </a:r>
          </a:p>
          <a:p>
            <a:pPr lvl="1"/>
            <a:r>
              <a:rPr lang="en-CZ" dirty="0"/>
              <a:t>sort, make_heap, set_intersection</a:t>
            </a:r>
          </a:p>
          <a:p>
            <a:r>
              <a:rPr lang="en-CZ" dirty="0"/>
              <a:t>Define range through iterators</a:t>
            </a:r>
          </a:p>
          <a:p>
            <a:pPr lvl="1"/>
            <a:r>
              <a:rPr lang="en-CZ" dirty="0"/>
              <a:t>Anything iterator-like (iterators, pointers, …)</a:t>
            </a:r>
          </a:p>
          <a:p>
            <a:r>
              <a:rPr lang="en-CZ" dirty="0"/>
              <a:t>Define action through function/functor/lambda</a:t>
            </a:r>
          </a:p>
          <a:p>
            <a:pPr lvl="1"/>
            <a:r>
              <a:rPr lang="en-GB" dirty="0"/>
              <a:t>A</a:t>
            </a:r>
            <a:r>
              <a:rPr lang="en-CZ" dirty="0"/>
              <a:t>nything function-like (functions, functors, …)</a:t>
            </a:r>
          </a:p>
          <a:p>
            <a:r>
              <a:rPr lang="en-CZ" dirty="0">
                <a:sym typeface="Wingdings" pitchFamily="2" charset="2"/>
              </a:rPr>
              <a:t> ranges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41373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CFCE-BD8D-AEB1-E3BD-7871864C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10188622" cy="1020762"/>
          </a:xfrm>
        </p:spPr>
        <p:txBody>
          <a:bodyPr>
            <a:normAutofit/>
          </a:bodyPr>
          <a:lstStyle/>
          <a:p>
            <a:r>
              <a:rPr lang="en-CZ" sz="2800" dirty="0"/>
              <a:t>Homeworks: Fix Previous Homeworks Using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451F4-167D-A00E-9802-CA218780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Dictionary (ex06)</a:t>
            </a:r>
          </a:p>
          <a:p>
            <a:r>
              <a:rPr lang="en-CZ" dirty="0"/>
              <a:t>Simple People Database (ex06, Recodex)</a:t>
            </a:r>
          </a:p>
          <a:p>
            <a:pPr lvl="1"/>
            <a:r>
              <a:rPr lang="en-CZ" dirty="0"/>
              <a:t>Add a function that can do multiple things through a single iteration</a:t>
            </a:r>
          </a:p>
          <a:p>
            <a:pPr lvl="2"/>
            <a:r>
              <a:rPr lang="en-CZ" dirty="0"/>
              <a:t>Use functors (or somethings similar)</a:t>
            </a:r>
          </a:p>
          <a:p>
            <a:pPr lvl="2"/>
            <a:r>
              <a:rPr lang="en-CZ" dirty="0"/>
              <a:t>Gather min, max, sum, avg, …</a:t>
            </a:r>
          </a:p>
          <a:p>
            <a:r>
              <a:rPr lang="en-CZ" dirty="0"/>
              <a:t>Sorting in Polymorphic Vector</a:t>
            </a:r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47929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Larger HW – 25 points, 29/11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37025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C739-9A92-B98C-7C40-DAA386F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Improvements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5C0C-9F77-BE0A-C14B-CC195B94E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Online Feedback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7095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1456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6320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Aggregation - Hints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Download example </a:t>
            </a:r>
            <a:r>
              <a:rPr lang="en-US" dirty="0" err="1"/>
              <a:t>input+output</a:t>
            </a:r>
            <a:r>
              <a:rPr lang="en-US" dirty="0"/>
              <a:t> and debug locally</a:t>
            </a:r>
          </a:p>
          <a:p>
            <a:pPr lvl="1"/>
            <a:r>
              <a:rPr lang="en-US" dirty="0">
                <a:latin typeface="+mj-lt"/>
              </a:rPr>
              <a:t>PRG.exe &lt; input_file.txt &gt; output_file.txt</a:t>
            </a:r>
          </a:p>
          <a:p>
            <a:r>
              <a:rPr lang="en-US" dirty="0"/>
              <a:t>Check logs what’s wrong</a:t>
            </a:r>
          </a:p>
          <a:p>
            <a:r>
              <a:rPr lang="en-US" dirty="0"/>
              <a:t>Write your own tests!</a:t>
            </a:r>
          </a:p>
          <a:p>
            <a:pPr lvl="1"/>
            <a:r>
              <a:rPr lang="en-US" dirty="0"/>
              <a:t>(get inspired by </a:t>
            </a:r>
            <a:r>
              <a:rPr lang="en-US" dirty="0" err="1"/>
              <a:t>ReCodex’s</a:t>
            </a:r>
            <a:r>
              <a:rPr lang="en-US" dirty="0"/>
              <a:t> tests)</a:t>
            </a:r>
          </a:p>
          <a:p>
            <a:r>
              <a:rPr lang="en-US" dirty="0"/>
              <a:t>Time &amp; memory limits</a:t>
            </a:r>
          </a:p>
          <a:p>
            <a:pPr lvl="1"/>
            <a:r>
              <a:rPr lang="en-US" dirty="0"/>
              <a:t>Store necessary things once</a:t>
            </a:r>
          </a:p>
          <a:p>
            <a:pPr lvl="2"/>
            <a:r>
              <a:rPr lang="en-US" dirty="0"/>
              <a:t>Use observers (pointers, references) instead</a:t>
            </a:r>
          </a:p>
          <a:p>
            <a:pPr lvl="1"/>
            <a:r>
              <a:rPr lang="en-US" dirty="0"/>
              <a:t>Use proper types</a:t>
            </a:r>
          </a:p>
          <a:p>
            <a:pPr lvl="2"/>
            <a:r>
              <a:rPr lang="en-US" dirty="0"/>
              <a:t>Don’t store numbers as string</a:t>
            </a:r>
          </a:p>
          <a:p>
            <a:pPr lvl="1"/>
            <a:r>
              <a:rPr lang="en-US" dirty="0"/>
              <a:t>Avoid copying – </a:t>
            </a:r>
            <a:r>
              <a:rPr lang="en-US" dirty="0" err="1">
                <a:latin typeface="+mj-lt"/>
              </a:rPr>
              <a:t>const</a:t>
            </a:r>
            <a:r>
              <a:rPr lang="en-US" dirty="0">
                <a:latin typeface="+mj-lt"/>
              </a:rPr>
              <a:t> &amp;</a:t>
            </a:r>
          </a:p>
        </p:txBody>
      </p:sp>
    </p:spTree>
    <p:extLst>
      <p:ext uri="{BB962C8B-B14F-4D97-AF65-F5344CB8AC3E}">
        <p14:creationId xmlns:p14="http://schemas.microsoft.com/office/powerpoint/2010/main" val="7244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As Parameter – std::function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>
                <a:latin typeface="+mj-lt"/>
              </a:rPr>
              <a:t>std::function&lt;RET(PAR1, PAR2,…)&gt;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38E54-628E-625E-E97B-97C997FC88ED}"/>
              </a:ext>
            </a:extLst>
          </p:cNvPr>
          <p:cNvSpPr txBox="1"/>
          <p:nvPr/>
        </p:nvSpPr>
        <p:spPr>
          <a:xfrm>
            <a:off x="1530834" y="2492528"/>
            <a:ext cx="10188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endParaRPr lang="en-GB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[])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 As Parameter – 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Z" dirty="0"/>
              <a:t>ambdas</a:t>
            </a:r>
          </a:p>
          <a:p>
            <a:r>
              <a:rPr lang="en-CZ" dirty="0"/>
              <a:t>Templates</a:t>
            </a:r>
          </a:p>
          <a:p>
            <a:r>
              <a:rPr lang="en-CZ" dirty="0"/>
              <a:t>Function pointers/references </a:t>
            </a:r>
          </a:p>
          <a:p>
            <a:pPr lvl="1"/>
            <a:r>
              <a:rPr lang="en-CZ" dirty="0">
                <a:sym typeface="Wingdings" pitchFamily="2" charset="2"/>
              </a:rPr>
              <a:t> C-style</a:t>
            </a:r>
            <a:endParaRPr lang="en-CZ" dirty="0"/>
          </a:p>
          <a:p>
            <a:endParaRPr lang="en-CZ" dirty="0"/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610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inherit (=use) attributes and methods of the ancestor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4274" y="2408505"/>
            <a:ext cx="512191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container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using </a:t>
            </a:r>
            <a:r>
              <a:rPr lang="en-US" sz="1600" dirty="0" err="1">
                <a:latin typeface="Consolas" panose="020B0609020204030204" pitchFamily="49" charset="0"/>
              </a:rPr>
              <a:t>size_type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size()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return size_;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protected: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list_int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vi;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latin typeface="Consolas" panose="020B0609020204030204" pitchFamily="49" charset="0"/>
              </a:rPr>
              <a:t>vi.size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58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5382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volvo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skoda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dog : public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cat : public animal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employee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accountant : public employee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binary : public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plus : public binary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object {}; // JAVA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XYZ : public object {};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9333" y="270892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expression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55261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binary</a:t>
            </a:r>
          </a:p>
        </p:txBody>
      </p:sp>
      <p:sp>
        <p:nvSpPr>
          <p:cNvPr id="7" name="Rectangle 6"/>
          <p:cNvSpPr/>
          <p:nvPr/>
        </p:nvSpPr>
        <p:spPr>
          <a:xfrm>
            <a:off x="7119559" y="3749395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unary</a:t>
            </a:r>
          </a:p>
        </p:txBody>
      </p:sp>
      <p:sp>
        <p:nvSpPr>
          <p:cNvPr id="8" name="Rectangle 7"/>
          <p:cNvSpPr/>
          <p:nvPr/>
        </p:nvSpPr>
        <p:spPr>
          <a:xfrm>
            <a:off x="998567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value</a:t>
            </a:r>
          </a:p>
        </p:txBody>
      </p:sp>
      <p:sp>
        <p:nvSpPr>
          <p:cNvPr id="9" name="Rectangle 8"/>
          <p:cNvSpPr/>
          <p:nvPr/>
        </p:nvSpPr>
        <p:spPr>
          <a:xfrm>
            <a:off x="7119559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57443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06971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plus</a:t>
            </a:r>
          </a:p>
        </p:txBody>
      </p:sp>
      <p:cxnSp>
        <p:nvCxnSpPr>
          <p:cNvPr id="12" name="Straight Arrow Connector 11"/>
          <p:cNvCxnSpPr>
            <a:stCxn id="9" idx="0"/>
            <a:endCxn id="7" idx="2"/>
          </p:cNvCxnSpPr>
          <p:nvPr/>
        </p:nvCxnSpPr>
        <p:spPr>
          <a:xfrm flipV="1">
            <a:off x="7429237" y="4182373"/>
            <a:ext cx="22337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8467121" y="4182373"/>
            <a:ext cx="439850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</p:cNvCxnSpPr>
          <p:nvPr/>
        </p:nvCxnSpPr>
        <p:spPr>
          <a:xfrm flipH="1" flipV="1">
            <a:off x="8906971" y="4182373"/>
            <a:ext cx="309678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5" idx="2"/>
          </p:cNvCxnSpPr>
          <p:nvPr/>
        </p:nvCxnSpPr>
        <p:spPr>
          <a:xfrm flipV="1">
            <a:off x="7451574" y="3141898"/>
            <a:ext cx="1427617" cy="60749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2"/>
          </p:cNvCxnSpPr>
          <p:nvPr/>
        </p:nvCxnSpPr>
        <p:spPr>
          <a:xfrm flipH="1" flipV="1">
            <a:off x="8879191" y="3141898"/>
            <a:ext cx="27780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</p:cNvCxnSpPr>
          <p:nvPr/>
        </p:nvCxnSpPr>
        <p:spPr>
          <a:xfrm flipH="1" flipV="1">
            <a:off x="8906971" y="3141898"/>
            <a:ext cx="1410723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Vs. Composition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Inheritance – logical hierarchy</a:t>
            </a:r>
          </a:p>
          <a:p>
            <a:r>
              <a:rPr lang="en-US" dirty="0"/>
              <a:t>Composition – no logical hierarchy</a:t>
            </a:r>
          </a:p>
          <a:p>
            <a:pPr lvl="1"/>
            <a:r>
              <a:rPr lang="en-US" dirty="0"/>
              <a:t>Can be implemented through inheritance</a:t>
            </a:r>
          </a:p>
          <a:p>
            <a:pPr lvl="1"/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7364677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car</a:t>
            </a:r>
          </a:p>
        </p:txBody>
      </p:sp>
      <p:sp>
        <p:nvSpPr>
          <p:cNvPr id="5" name="Rectangle 4"/>
          <p:cNvSpPr/>
          <p:nvPr/>
        </p:nvSpPr>
        <p:spPr>
          <a:xfrm>
            <a:off x="6740902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volvo</a:t>
            </a:r>
          </a:p>
        </p:txBody>
      </p:sp>
      <p:sp>
        <p:nvSpPr>
          <p:cNvPr id="6" name="Rectangle 5"/>
          <p:cNvSpPr/>
          <p:nvPr/>
        </p:nvSpPr>
        <p:spPr>
          <a:xfrm>
            <a:off x="8042313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skoda</a:t>
            </a:r>
          </a:p>
        </p:txBody>
      </p:sp>
      <p:sp>
        <p:nvSpPr>
          <p:cNvPr id="7" name="Rectangle 6"/>
          <p:cNvSpPr/>
          <p:nvPr/>
        </p:nvSpPr>
        <p:spPr>
          <a:xfrm>
            <a:off x="9190756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wheel</a:t>
            </a:r>
          </a:p>
        </p:txBody>
      </p:sp>
      <p:cxnSp>
        <p:nvCxnSpPr>
          <p:cNvPr id="8" name="Straight Arrow Connector 7"/>
          <p:cNvCxnSpPr>
            <a:stCxn id="5" idx="0"/>
            <a:endCxn id="4" idx="2"/>
          </p:cNvCxnSpPr>
          <p:nvPr/>
        </p:nvCxnSpPr>
        <p:spPr>
          <a:xfrm flipV="1">
            <a:off x="7230760" y="3986240"/>
            <a:ext cx="623775" cy="699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2"/>
          </p:cNvCxnSpPr>
          <p:nvPr/>
        </p:nvCxnSpPr>
        <p:spPr>
          <a:xfrm flipH="1" flipV="1">
            <a:off x="7854535" y="3986240"/>
            <a:ext cx="728778" cy="6992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1"/>
            <a:endCxn id="4" idx="3"/>
          </p:cNvCxnSpPr>
          <p:nvPr/>
        </p:nvCxnSpPr>
        <p:spPr>
          <a:xfrm flipH="1">
            <a:off x="8344392" y="3769751"/>
            <a:ext cx="8463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855759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bike</a:t>
            </a:r>
          </a:p>
        </p:txBody>
      </p:sp>
      <p:cxnSp>
        <p:nvCxnSpPr>
          <p:cNvPr id="12" name="Straight Arrow Connector 11"/>
          <p:cNvCxnSpPr>
            <a:stCxn id="7" idx="3"/>
            <a:endCxn id="11" idx="1"/>
          </p:cNvCxnSpPr>
          <p:nvPr/>
        </p:nvCxnSpPr>
        <p:spPr>
          <a:xfrm>
            <a:off x="10170471" y="3769751"/>
            <a:ext cx="68528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190756" y="2420888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vehicle</a:t>
            </a:r>
          </a:p>
        </p:txBody>
      </p: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>
          <a:xfrm flipH="1" flipV="1">
            <a:off x="9680614" y="2853866"/>
            <a:ext cx="1665003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0"/>
          </p:cNvCxnSpPr>
          <p:nvPr/>
        </p:nvCxnSpPr>
        <p:spPr>
          <a:xfrm flipV="1">
            <a:off x="7854535" y="2853866"/>
            <a:ext cx="1826078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Comments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the API</a:t>
            </a:r>
          </a:p>
          <a:p>
            <a:r>
              <a:rPr lang="en-US" dirty="0"/>
              <a:t>Hide type specific things inside methods/functions</a:t>
            </a:r>
          </a:p>
          <a:p>
            <a:r>
              <a:rPr lang="en-US" dirty="0">
                <a:latin typeface="+mj-lt"/>
              </a:rPr>
              <a:t>if-else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bad design</a:t>
            </a:r>
          </a:p>
        </p:txBody>
      </p:sp>
    </p:spTree>
    <p:extLst>
      <p:ext uri="{BB962C8B-B14F-4D97-AF65-F5344CB8AC3E}">
        <p14:creationId xmlns:p14="http://schemas.microsoft.com/office/powerpoint/2010/main" val="155027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Feedback: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leak when manual allocation – use smart pointers</a:t>
            </a:r>
          </a:p>
          <a:p>
            <a:endParaRPr lang="en-US" dirty="0"/>
          </a:p>
          <a:p>
            <a:r>
              <a:rPr lang="en-US" dirty="0"/>
              <a:t>Problems with the large tests</a:t>
            </a:r>
          </a:p>
          <a:p>
            <a:pPr lvl="1"/>
            <a:r>
              <a:rPr lang="en-US" dirty="0">
                <a:latin typeface="+mj-lt"/>
              </a:rPr>
              <a:t>std::vector&lt;vector&lt;Base *&gt;&gt; vs. std::vector&lt;</a:t>
            </a:r>
            <a:r>
              <a:rPr lang="en-US" dirty="0" err="1">
                <a:latin typeface="+mj-lt"/>
              </a:rPr>
              <a:t>BaseVector</a:t>
            </a:r>
            <a:r>
              <a:rPr lang="en-US" dirty="0">
                <a:latin typeface="+mj-lt"/>
              </a:rPr>
              <a:t> *&gt;</a:t>
            </a:r>
          </a:p>
        </p:txBody>
      </p:sp>
    </p:spTree>
    <p:extLst>
      <p:ext uri="{BB962C8B-B14F-4D97-AF65-F5344CB8AC3E}">
        <p14:creationId xmlns:p14="http://schemas.microsoft.com/office/powerpoint/2010/main" val="265519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628800"/>
            <a:ext cx="9144000" cy="4267200"/>
          </a:xfrm>
        </p:spPr>
        <p:txBody>
          <a:bodyPr/>
          <a:lstStyle/>
          <a:p>
            <a:r>
              <a:rPr lang="en-US" dirty="0"/>
              <a:t>Base class acts(=works) as the (internally stored) derived class</a:t>
            </a:r>
          </a:p>
          <a:p>
            <a:r>
              <a:rPr lang="en-US" dirty="0"/>
              <a:t>Function must be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  <a:r>
              <a:rPr lang="en-US" dirty="0"/>
              <a:t> and gets </a:t>
            </a:r>
            <a:r>
              <a:rPr lang="en-US" dirty="0">
                <a:solidFill>
                  <a:srgbClr val="FF0000"/>
                </a:solidFill>
              </a:rPr>
              <a:t>called via reference/pointer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2777920"/>
            <a:ext cx="45608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protected: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value = 0;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 ~base() </a:t>
            </a:r>
            <a:r>
              <a:rPr lang="en-US" sz="1600" dirty="0">
                <a:latin typeface="Consolas" panose="020B0609020204030204" pitchFamily="49" charset="0"/>
              </a:rPr>
              <a:t>= default;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</a:t>
            </a:r>
            <a:r>
              <a:rPr lang="en-US" sz="1600" dirty="0">
                <a:latin typeface="Consolas" panose="020B0609020204030204" pitchFamily="49" charset="0"/>
              </a:rPr>
              <a:t>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"base: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derived : public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override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"derived: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8548" y="2777920"/>
            <a:ext cx="411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derived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&amp;</a:t>
            </a:r>
            <a:r>
              <a:rPr lang="en-US" dirty="0">
                <a:latin typeface="Consolas" panose="020B0609020204030204" pitchFamily="49" charset="0"/>
              </a:rPr>
              <a:t>b =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*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 = &amp;d;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-&gt;print();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</a:t>
            </a:r>
            <a:r>
              <a:rPr lang="en-US" dirty="0">
                <a:latin typeface="Consolas" panose="020B0609020204030204" pitchFamily="49" charset="0"/>
              </a:rPr>
              <a:t>b2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d; </a:t>
            </a:r>
          </a:p>
          <a:p>
            <a:r>
              <a:rPr lang="en-US" dirty="0">
                <a:latin typeface="Consolas" panose="020B0609020204030204" pitchFamily="49" charset="0"/>
              </a:rPr>
              <a:t>  b2.print();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base: 0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8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Polymorphic Vector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vector which can store different types</a:t>
            </a:r>
          </a:p>
          <a:p>
            <a:pPr lvl="1"/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, double, string</a:t>
            </a:r>
          </a:p>
          <a:p>
            <a:r>
              <a:rPr lang="en-US" dirty="0"/>
              <a:t>Use inheritance (no union, variant, …)</a:t>
            </a:r>
          </a:p>
          <a:p>
            <a:pPr lvl="1"/>
            <a:r>
              <a:rPr lang="en-US" dirty="0"/>
              <a:t>Dynamic allocation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4081279"/>
            <a:ext cx="891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// API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i="1" dirty="0">
                <a:latin typeface="Consolas" panose="020B0609020204030204" pitchFamily="49" charset="0"/>
              </a:rPr>
              <a:t>// insert a value</a:t>
            </a:r>
          </a:p>
          <a:p>
            <a:r>
              <a:rPr lang="cs-CZ" sz="2000" dirty="0">
                <a:latin typeface="Consolas" panose="020B0609020204030204" pitchFamily="49" charset="0"/>
              </a:rPr>
              <a:t>push_back(</a:t>
            </a:r>
            <a:r>
              <a:rPr lang="en-US" sz="2000" dirty="0">
                <a:latin typeface="Consolas" panose="020B0609020204030204" pitchFamily="49" charset="0"/>
              </a:rPr>
              <a:t>value</a:t>
            </a:r>
            <a:r>
              <a:rPr lang="cs-CZ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i="1" dirty="0">
                <a:latin typeface="Consolas" panose="020B0609020204030204" pitchFamily="49" charset="0"/>
              </a:rPr>
              <a:t>// print the value of </a:t>
            </a:r>
            <a:r>
              <a:rPr lang="en-US" sz="2000" i="1" dirty="0" err="1">
                <a:latin typeface="Consolas" panose="020B0609020204030204" pitchFamily="49" charset="0"/>
              </a:rPr>
              <a:t>i-th</a:t>
            </a:r>
            <a:r>
              <a:rPr lang="en-US" sz="2000" i="1" dirty="0">
                <a:latin typeface="Consolas" panose="020B0609020204030204" pitchFamily="49" charset="0"/>
              </a:rPr>
              <a:t> element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print(</a:t>
            </a:r>
            <a:r>
              <a:rPr lang="en-US" sz="2000" dirty="0" err="1">
                <a:latin typeface="Consolas" panose="020B0609020204030204" pitchFamily="49" charset="0"/>
              </a:rPr>
              <a:t>size_type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2000" i="1" dirty="0">
                <a:latin typeface="Consolas" panose="020B0609020204030204" pitchFamily="49" charset="0"/>
              </a:rPr>
              <a:t>// print all values inside the array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</a:rPr>
              <a:t>print_all</a:t>
            </a:r>
            <a:r>
              <a:rPr lang="en-US" sz="2000" dirty="0">
                <a:latin typeface="Consolas" panose="020B0609020204030204" pitchFamily="49" charset="0"/>
              </a:rPr>
              <a:t>();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4532" y="4085719"/>
            <a:ext cx="891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my_vec</a:t>
            </a:r>
            <a:r>
              <a:rPr lang="en-US" dirty="0">
                <a:latin typeface="Consolas" panose="020B0609020204030204" pitchFamily="49" charset="0"/>
              </a:rPr>
              <a:t> v;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(1);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(2.3);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(“four”);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(0); // </a:t>
            </a:r>
            <a:r>
              <a:rPr lang="cs-CZ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(2); // “four”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v.print_all</a:t>
            </a:r>
            <a:r>
              <a:rPr lang="en-US" dirty="0">
                <a:latin typeface="Consolas" panose="020B0609020204030204" pitchFamily="49" charset="0"/>
              </a:rPr>
              <a:t>(); // [1, 2.3, “four”]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75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assigned 15/11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14284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9457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BF22-52ED-6287-7DC5-7153A3C8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6F05-CA1D-FE8D-6F86-F0B9D055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To give an access to data inside an object</a:t>
            </a:r>
          </a:p>
          <a:p>
            <a:pPr lvl="1"/>
            <a:r>
              <a:rPr lang="en-CZ" dirty="0"/>
              <a:t>E.g., getters, operator=(), …</a:t>
            </a:r>
          </a:p>
          <a:p>
            <a:r>
              <a:rPr lang="en-CZ" dirty="0"/>
              <a:t>The returned data lives even after end of the function</a:t>
            </a:r>
          </a:p>
          <a:p>
            <a:endParaRPr lang="en-CZ" dirty="0"/>
          </a:p>
          <a:p>
            <a:endParaRPr lang="en-CZ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379AEC-EC4E-A2FF-613D-BBBA8842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04" y="3429000"/>
            <a:ext cx="5544616" cy="32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299A-AD99-A356-55E9-75EFF4F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0682-E64B-9EE0-027F-EDA773F69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29D0D-8A3B-E75C-1BBD-B80809A2E278}"/>
              </a:ext>
            </a:extLst>
          </p:cNvPr>
          <p:cNvSpPr txBox="1"/>
          <p:nvPr/>
        </p:nvSpPr>
        <p:spPr>
          <a:xfrm>
            <a:off x="1511195" y="1905000"/>
            <a:ext cx="4871249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explicit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55B30-1FD4-E53A-10A4-991CCF0F138E}"/>
              </a:ext>
            </a:extLst>
          </p:cNvPr>
          <p:cNvSpPr txBox="1"/>
          <p:nvPr/>
        </p:nvSpPr>
        <p:spPr>
          <a:xfrm>
            <a:off x="6380965" y="1901687"/>
            <a:ext cx="61206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::vector&lt;Type&gt;</a:t>
            </a:r>
            <a:r>
              <a:rPr lang="en-US" dirty="0">
                <a:latin typeface="+mj-lt"/>
              </a:rPr>
              <a:t> - dynamic array</a:t>
            </a:r>
          </a:p>
          <a:p>
            <a:pPr lvl="1"/>
            <a:r>
              <a:rPr lang="en-US" dirty="0" err="1">
                <a:latin typeface="+mj-lt"/>
              </a:rPr>
              <a:t>my_vec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b="1" dirty="0">
                <a:latin typeface="+mj-lt"/>
              </a:rPr>
              <a:t>std::array&lt;Type, Size&gt;</a:t>
            </a:r>
            <a:r>
              <a:rPr lang="en-US" dirty="0">
                <a:latin typeface="+mj-lt"/>
              </a:rPr>
              <a:t> - fixed size array</a:t>
            </a:r>
          </a:p>
          <a:p>
            <a:pPr lvl="1"/>
            <a:r>
              <a:rPr lang="en-US" dirty="0" err="1">
                <a:latin typeface="+mj-lt"/>
              </a:rPr>
              <a:t>my_array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deque</a:t>
            </a:r>
            <a:r>
              <a:rPr lang="en-US" b="1" dirty="0">
                <a:latin typeface="+mj-lt"/>
              </a:rPr>
              <a:t>&lt;Type&gt;</a:t>
            </a:r>
            <a:r>
              <a:rPr lang="en-US" dirty="0">
                <a:latin typeface="+mj-lt"/>
              </a:rPr>
              <a:t> - double ended dynamic queue/array</a:t>
            </a:r>
          </a:p>
          <a:p>
            <a:pPr lvl="1"/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push_front</a:t>
            </a:r>
            <a:r>
              <a:rPr lang="en-US" dirty="0">
                <a:latin typeface="+mj-lt"/>
              </a:rPr>
              <a:t>(), back(), front(),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::list&lt;Type&gt;</a:t>
            </a:r>
            <a:r>
              <a:rPr lang="en-US" dirty="0">
                <a:latin typeface="+mj-lt"/>
              </a:rPr>
              <a:t> - linked list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::map&lt;</a:t>
            </a:r>
            <a:r>
              <a:rPr lang="en-US" b="1" dirty="0" err="1">
                <a:latin typeface="+mj-lt"/>
              </a:rPr>
              <a:t>Key,Value</a:t>
            </a:r>
            <a:r>
              <a:rPr lang="en-US" b="1" dirty="0">
                <a:latin typeface="+mj-lt"/>
              </a:rPr>
              <a:t>&gt;</a:t>
            </a:r>
            <a:r>
              <a:rPr lang="en-US" dirty="0">
                <a:latin typeface="+mj-lt"/>
              </a:rPr>
              <a:t>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unordered_map</a:t>
            </a:r>
            <a:r>
              <a:rPr lang="en-US" b="1" dirty="0">
                <a:latin typeface="+mj-lt"/>
              </a:rPr>
              <a:t>&lt;Key, Value&gt; </a:t>
            </a:r>
            <a:r>
              <a:rPr lang="en-US" dirty="0">
                <a:latin typeface="+mj-lt"/>
              </a:rPr>
              <a:t>- map</a:t>
            </a:r>
          </a:p>
          <a:p>
            <a:pPr lvl="1"/>
            <a:r>
              <a:rPr lang="en-US" dirty="0" err="1">
                <a:latin typeface="+mj-lt"/>
              </a:rPr>
              <a:t>my_map</a:t>
            </a:r>
            <a:r>
              <a:rPr lang="en-US" dirty="0">
                <a:latin typeface="+mj-lt"/>
              </a:rPr>
              <a:t>[key] = value, find(), insert(),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::set&lt;Key&gt;,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unordered_set</a:t>
            </a:r>
            <a:r>
              <a:rPr lang="en-US" b="1" dirty="0">
                <a:latin typeface="+mj-lt"/>
              </a:rPr>
              <a:t>&lt;Key&gt;</a:t>
            </a:r>
            <a:r>
              <a:rPr lang="en-US" dirty="0">
                <a:latin typeface="+mj-lt"/>
              </a:rPr>
              <a:t> - set</a:t>
            </a:r>
          </a:p>
          <a:p>
            <a:pPr lvl="1"/>
            <a:r>
              <a:rPr lang="en-US" dirty="0">
                <a:latin typeface="+mj-lt"/>
              </a:rPr>
              <a:t>contains(), insert(), find(), …</a:t>
            </a:r>
          </a:p>
        </p:txBody>
      </p:sp>
    </p:spTree>
    <p:extLst>
      <p:ext uri="{BB962C8B-B14F-4D97-AF65-F5344CB8AC3E}">
        <p14:creationId xmlns:p14="http://schemas.microsoft.com/office/powerpoint/2010/main" val="16036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Dictionary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498213" y="1891680"/>
            <a:ext cx="101886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An example of API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Dictionary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a new language and returns its ID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add_language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new words into a dictionary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bool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words1_language_id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word1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words2_language_id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word2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Translate a given text with the given language into the output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input_language_id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Automatically translate a given text into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Return all vocabularies for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all_vocabulary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Simple People Database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https://recodex.mff.cuni.cz/</a:t>
            </a:r>
            <a:endParaRPr lang="en-US" dirty="0"/>
          </a:p>
          <a:p>
            <a:r>
              <a:rPr lang="en-US" dirty="0"/>
              <a:t>Deadline: Monday 13:00</a:t>
            </a:r>
          </a:p>
          <a:p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the official large homework</a:t>
            </a:r>
          </a:p>
          <a:p>
            <a:pPr lvl="1"/>
            <a:r>
              <a:rPr lang="en-US" dirty="0"/>
              <a:t>Just to test your knowledge and the access to the </a:t>
            </a:r>
            <a:r>
              <a:rPr lang="en-US" dirty="0" err="1"/>
              <a:t>ReCodex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F141-CE3B-D0E4-4BFF-8FBFC906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B813-AF12-EBE6-B2E3-4670B1A52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types in </a:t>
            </a:r>
            <a:r>
              <a:rPr lang="en-CZ" dirty="0"/>
              <a:t>&lt;stdexcept&gt; </a:t>
            </a:r>
          </a:p>
          <a:p>
            <a:pPr lvl="1"/>
            <a:r>
              <a:rPr lang="en-GB" dirty="0"/>
              <a:t>C</a:t>
            </a:r>
            <a:r>
              <a:rPr lang="en-CZ" dirty="0"/>
              <a:t>reate your own type through inheritance</a:t>
            </a:r>
          </a:p>
          <a:p>
            <a:r>
              <a:rPr lang="en-CZ" dirty="0"/>
              <a:t>Use RAII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5E578-1E7D-6E6B-BC2C-5EB90C746D91}"/>
              </a:ext>
            </a:extLst>
          </p:cNvPr>
          <p:cNvSpPr txBox="1"/>
          <p:nvPr/>
        </p:nvSpPr>
        <p:spPr>
          <a:xfrm>
            <a:off x="1522411" y="3573016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+mj-lt"/>
              </a:rPr>
              <a:t>template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&lt;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+mj-lt"/>
              </a:rPr>
              <a:t>typename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+mj-lt"/>
              </a:rPr>
              <a:t>T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&gt;</a:t>
            </a:r>
            <a:r>
              <a:rPr lang="en-GB" sz="1200" dirty="0">
                <a:solidFill>
                  <a:srgbClr val="DADADA"/>
                </a:solidFill>
                <a:latin typeface="+mj-lt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+mj-lt"/>
              </a:rPr>
              <a:t>class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+mj-lt"/>
              </a:rPr>
              <a:t>matrix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{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+mj-lt"/>
              </a:rPr>
              <a:t>public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: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+mj-lt"/>
              </a:rPr>
              <a:t>  T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&amp;</a:t>
            </a:r>
            <a:r>
              <a:rPr lang="en-GB" sz="1200" b="0" dirty="0">
                <a:solidFill>
                  <a:srgbClr val="DCDCAA"/>
                </a:solidFill>
                <a:effectLst/>
                <a:latin typeface="+mj-lt"/>
              </a:rPr>
              <a:t>get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+mj-lt"/>
              </a:rPr>
              <a:t>size_t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9A9A9A"/>
                </a:solidFill>
                <a:effectLst/>
                <a:latin typeface="+mj-lt"/>
              </a:rPr>
              <a:t>x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,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+mj-lt"/>
              </a:rPr>
              <a:t>size_t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9A9A9A"/>
                </a:solidFill>
                <a:effectLst/>
                <a:latin typeface="+mj-lt"/>
              </a:rPr>
              <a:t>y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)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{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D8A0DF"/>
                </a:solidFill>
                <a:effectLst/>
                <a:latin typeface="+mj-lt"/>
              </a:rPr>
              <a:t>    if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(!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+mj-lt"/>
              </a:rPr>
              <a:t>is_valid_range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</a:t>
            </a:r>
            <a:r>
              <a:rPr lang="en-GB" sz="1200" b="0" dirty="0">
                <a:solidFill>
                  <a:srgbClr val="9A9A9A"/>
                </a:solidFill>
                <a:effectLst/>
                <a:latin typeface="+mj-lt"/>
              </a:rPr>
              <a:t>x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,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9A9A9A"/>
                </a:solidFill>
                <a:effectLst/>
                <a:latin typeface="+mj-lt"/>
              </a:rPr>
              <a:t>y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))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{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D8A0DF"/>
                </a:solidFill>
                <a:effectLst/>
                <a:latin typeface="+mj-lt"/>
              </a:rPr>
              <a:t>      throw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+mj-lt"/>
              </a:rPr>
              <a:t>std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::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+mj-lt"/>
              </a:rPr>
              <a:t>out_of_range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</a:t>
            </a:r>
            <a:r>
              <a:rPr lang="en-GB" sz="1200" b="0" dirty="0">
                <a:solidFill>
                  <a:srgbClr val="E8C9BB"/>
                </a:solidFill>
                <a:effectLst/>
                <a:latin typeface="+mj-lt"/>
              </a:rPr>
              <a:t>"</a:t>
            </a:r>
            <a:r>
              <a:rPr lang="en-GB" sz="1200" b="0" dirty="0">
                <a:solidFill>
                  <a:srgbClr val="CE9178"/>
                </a:solidFill>
                <a:effectLst/>
                <a:latin typeface="+mj-lt"/>
              </a:rPr>
              <a:t>Invalid x or y value</a:t>
            </a:r>
            <a:r>
              <a:rPr lang="en-GB" sz="1200" b="0" dirty="0">
                <a:solidFill>
                  <a:srgbClr val="E8C9BB"/>
                </a:solidFill>
                <a:effectLst/>
                <a:latin typeface="+mj-lt"/>
              </a:rPr>
              <a:t>"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);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    }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  }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};</a:t>
            </a:r>
            <a:endParaRPr lang="en-GB" sz="1200" dirty="0">
              <a:solidFill>
                <a:srgbClr val="DADADA"/>
              </a:solidFill>
              <a:latin typeface="+mj-lt"/>
            </a:endParaRPr>
          </a:p>
          <a:p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+mj-lt"/>
              </a:rPr>
              <a:t>matrix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&lt;</a:t>
            </a:r>
            <a:r>
              <a:rPr lang="en-GB" sz="1200" b="0" dirty="0">
                <a:solidFill>
                  <a:srgbClr val="569CD6"/>
                </a:solidFill>
                <a:effectLst/>
                <a:latin typeface="+mj-lt"/>
              </a:rPr>
              <a:t>int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+mj-lt"/>
              </a:rPr>
              <a:t>mi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;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D8A0DF"/>
                </a:solidFill>
                <a:effectLst/>
                <a:latin typeface="+mj-lt"/>
              </a:rPr>
              <a:t>try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{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+mj-lt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+mj-lt"/>
              </a:rPr>
              <a:t>cout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&lt;&lt;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+mj-lt"/>
              </a:rPr>
              <a:t>mi</a:t>
            </a:r>
            <a:r>
              <a:rPr lang="en-GB" sz="1200" b="0" dirty="0" err="1">
                <a:solidFill>
                  <a:srgbClr val="B4B4B4"/>
                </a:solidFill>
                <a:effectLst/>
                <a:latin typeface="+mj-lt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+mj-lt"/>
              </a:rPr>
              <a:t>get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+mj-lt"/>
              </a:rPr>
              <a:t>10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,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+mj-lt"/>
              </a:rPr>
              <a:t>10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);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}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D8A0DF"/>
                </a:solidFill>
                <a:effectLst/>
                <a:latin typeface="+mj-lt"/>
              </a:rPr>
              <a:t>catch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+mj-lt"/>
              </a:rPr>
              <a:t>const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+mj-lt"/>
              </a:rPr>
              <a:t>std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::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+mj-lt"/>
              </a:rPr>
              <a:t>out_of_range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&amp;</a:t>
            </a:r>
            <a:r>
              <a:rPr lang="en-GB" sz="1200" b="0" dirty="0">
                <a:solidFill>
                  <a:srgbClr val="9CDCFE"/>
                </a:solidFill>
                <a:effectLst/>
                <a:latin typeface="+mj-lt"/>
              </a:rPr>
              <a:t>e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)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{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+mj-lt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+mj-lt"/>
              </a:rPr>
              <a:t>cerr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&lt;&lt;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+mj-lt"/>
              </a:rPr>
              <a:t>e</a:t>
            </a:r>
            <a:r>
              <a:rPr lang="en-GB" sz="1200" b="0" dirty="0" err="1">
                <a:solidFill>
                  <a:srgbClr val="B4B4B4"/>
                </a:solidFill>
                <a:effectLst/>
                <a:latin typeface="+mj-lt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+mj-lt"/>
              </a:rPr>
              <a:t>what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()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&lt;&lt;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+mj-lt"/>
              </a:rPr>
              <a:t>endl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;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}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630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8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366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0491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1CEC-C46C-5661-B9C0-236957A1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Pointers</a:t>
            </a:r>
          </a:p>
        </p:txBody>
      </p:sp>
      <p:pic>
        <p:nvPicPr>
          <p:cNvPr id="3074" name="Picture 2" descr="Pointer pointer = new Pointer() : r/ProgrammerHumor">
            <a:extLst>
              <a:ext uri="{FF2B5EF4-FFF2-40B4-BE49-F238E27FC236}">
                <a16:creationId xmlns:a16="http://schemas.microsoft.com/office/drawing/2014/main" id="{9BF8D6B0-D7D7-A8A7-3AE7-05C2F4DA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9" y="1940979"/>
            <a:ext cx="5469760" cy="364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inters gang ftw | Computer science humor, Party funny, Pointers">
            <a:extLst>
              <a:ext uri="{FF2B5EF4-FFF2-40B4-BE49-F238E27FC236}">
                <a16:creationId xmlns:a16="http://schemas.microsoft.com/office/drawing/2014/main" id="{E925B7E3-3189-9A5B-939A-75AA14464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73" y="3333617"/>
            <a:ext cx="2655810" cy="28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Inters C/C++ Program not working? - Aliens guy says men - quickmeme">
            <a:extLst>
              <a:ext uri="{FF2B5EF4-FFF2-40B4-BE49-F238E27FC236}">
                <a16:creationId xmlns:a16="http://schemas.microsoft.com/office/drawing/2014/main" id="{D931ED29-3211-D875-ABD0-EBFC4EAFF9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35" y="3746727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, Raw Pointers and OOP | Travis Vroman">
            <a:extLst>
              <a:ext uri="{FF2B5EF4-FFF2-40B4-BE49-F238E27FC236}">
                <a16:creationId xmlns:a16="http://schemas.microsoft.com/office/drawing/2014/main" id="{A35B3EB3-DC2C-A03E-BD31-5DAA141D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73" y="404664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smart pointers (no raw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pointers, i.e., </a:t>
            </a:r>
            <a:r>
              <a:rPr lang="en-US" b="1" dirty="0">
                <a:solidFill>
                  <a:srgbClr val="FF0000"/>
                </a:solidFill>
              </a:rPr>
              <a:t>no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new/new[]</a:t>
            </a:r>
            <a:r>
              <a:rPr lang="en-US" dirty="0"/>
              <a:t>)</a:t>
            </a:r>
          </a:p>
          <a:p>
            <a:r>
              <a:rPr lang="en-US" b="1" dirty="0"/>
              <a:t>Single owner</a:t>
            </a:r>
          </a:p>
          <a:p>
            <a:pPr lvl="1"/>
            <a:r>
              <a:rPr lang="en-US" dirty="0"/>
              <a:t>Most common case</a:t>
            </a:r>
          </a:p>
          <a:p>
            <a:pPr lvl="1"/>
            <a:r>
              <a:rPr lang="en-US" dirty="0"/>
              <a:t>Passing the ownership - move only, no copy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&lt;T&gt;</a:t>
            </a:r>
          </a:p>
          <a:p>
            <a:r>
              <a:rPr lang="en-US" dirty="0"/>
              <a:t>Shared ownership (multiple owners)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shared_ptr</a:t>
            </a:r>
            <a:r>
              <a:rPr lang="en-US" dirty="0">
                <a:latin typeface="+mj-lt"/>
              </a:rPr>
              <a:t>&lt;T&gt;</a:t>
            </a:r>
          </a:p>
          <a:p>
            <a:pPr lvl="1"/>
            <a:r>
              <a:rPr lang="en-US" dirty="0" err="1">
                <a:latin typeface="+mj-lt"/>
              </a:rPr>
              <a:t>weak_ptr</a:t>
            </a:r>
            <a:r>
              <a:rPr lang="en-US" dirty="0">
                <a:latin typeface="+mj-lt"/>
              </a:rPr>
              <a:t>&lt;T&gt; // to break the cycle</a:t>
            </a:r>
          </a:p>
          <a:p>
            <a:r>
              <a:rPr lang="en-US" dirty="0"/>
              <a:t>Creation: </a:t>
            </a:r>
            <a:r>
              <a:rPr lang="en-US" dirty="0" err="1"/>
              <a:t>make_unique</a:t>
            </a:r>
            <a:r>
              <a:rPr lang="en-US" dirty="0"/>
              <a:t>&lt;T&gt;, </a:t>
            </a:r>
            <a:r>
              <a:rPr lang="en-US" dirty="0" err="1"/>
              <a:t>make_shared</a:t>
            </a:r>
            <a:r>
              <a:rPr lang="en-US" dirty="0"/>
              <a:t>&lt;T&gt;</a:t>
            </a:r>
          </a:p>
          <a:p>
            <a:r>
              <a:rPr lang="en-US" dirty="0"/>
              <a:t>Allocation of consecutive memory (~array)</a:t>
            </a:r>
          </a:p>
          <a:p>
            <a:pPr lvl="1"/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[10]&gt;()</a:t>
            </a:r>
          </a:p>
          <a:p>
            <a:pPr lvl="1"/>
            <a:endParaRPr lang="cs-CZ" b="1" dirty="0"/>
          </a:p>
        </p:txBody>
      </p:sp>
      <p:pic>
        <p:nvPicPr>
          <p:cNvPr id="5124" name="Picture 4" descr="Its raw you donkey - Gordon Ramsay Hell's Kitchen | Make a Meme">
            <a:extLst>
              <a:ext uri="{FF2B5EF4-FFF2-40B4-BE49-F238E27FC236}">
                <a16:creationId xmlns:a16="http://schemas.microsoft.com/office/drawing/2014/main" id="{56E3790F-0813-EC61-476C-FF5AF81D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492896"/>
            <a:ext cx="3377951" cy="20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6588222" cy="4267200"/>
          </a:xfrm>
        </p:spPr>
        <p:txBody>
          <a:bodyPr>
            <a:normAutofit/>
          </a:bodyPr>
          <a:lstStyle/>
          <a:p>
            <a:r>
              <a:rPr lang="en-US" dirty="0"/>
              <a:t>Working with the pointer with </a:t>
            </a:r>
            <a:r>
              <a:rPr lang="en-US" b="1" dirty="0"/>
              <a:t>no changes to ownership</a:t>
            </a:r>
          </a:p>
          <a:p>
            <a:r>
              <a:rPr lang="en-US" dirty="0"/>
              <a:t>Returned type is a (const) pointer</a:t>
            </a:r>
          </a:p>
          <a:p>
            <a:pPr lvl="1"/>
            <a:r>
              <a:rPr lang="en-US" dirty="0"/>
              <a:t>Smart pointers -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get()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Observer ~ Address</a:t>
            </a:r>
          </a:p>
          <a:p>
            <a:pPr lvl="2"/>
            <a:r>
              <a:rPr lang="en-US" dirty="0"/>
              <a:t>Getting an address: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&amp;</a:t>
            </a:r>
            <a:r>
              <a:rPr lang="en-US" dirty="0">
                <a:latin typeface="+mj-lt"/>
              </a:rPr>
              <a:t>x</a:t>
            </a:r>
          </a:p>
          <a:p>
            <a:r>
              <a:rPr lang="en-US" dirty="0"/>
              <a:t>To access the values through a pointer</a:t>
            </a:r>
          </a:p>
          <a:p>
            <a:pPr lvl="1"/>
            <a:r>
              <a:rPr lang="en-US" dirty="0"/>
              <a:t>operator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(), operator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/>
              <a:t>()</a:t>
            </a:r>
          </a:p>
          <a:p>
            <a:pPr lvl="1"/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2060848"/>
            <a:ext cx="3544093" cy="35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3706-75F4-3FCB-398D-6AB149A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Owners And Observers: Quick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C20F-C4C7-A66A-CE8A-E7CC8151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Z" dirty="0"/>
              <a:t>Owner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latin typeface="+mj-lt"/>
                <a:sym typeface="Wingdings" pitchFamily="2" charset="2"/>
              </a:rPr>
              <a:t>unique_ptr&lt;T&gt;, shared_ptr&lt;T&gt;</a:t>
            </a:r>
          </a:p>
          <a:p>
            <a:r>
              <a:rPr lang="en-CZ" dirty="0">
                <a:sym typeface="Wingdings" pitchFamily="2" charset="2"/>
              </a:rPr>
              <a:t>Modifying observer  </a:t>
            </a:r>
            <a:r>
              <a:rPr lang="en-CZ" dirty="0">
                <a:latin typeface="+mj-lt"/>
                <a:sym typeface="Wingdings" pitchFamily="2" charset="2"/>
              </a:rPr>
              <a:t>T *</a:t>
            </a:r>
            <a:r>
              <a:rPr lang="en-CZ" dirty="0">
                <a:sym typeface="Wingdings" pitchFamily="2" charset="2"/>
              </a:rPr>
              <a:t> (pointer)</a:t>
            </a:r>
          </a:p>
          <a:p>
            <a:r>
              <a:rPr lang="en-CZ" dirty="0">
                <a:sym typeface="Wingdings" pitchFamily="2" charset="2"/>
              </a:rPr>
              <a:t>Read-only observer  </a:t>
            </a:r>
            <a:r>
              <a:rPr lang="en-CZ" dirty="0">
                <a:latin typeface="+mj-lt"/>
                <a:sym typeface="Wingdings" pitchFamily="2" charset="2"/>
              </a:rPr>
              <a:t>const T *</a:t>
            </a:r>
          </a:p>
          <a:p>
            <a:endParaRPr lang="en-CZ" dirty="0">
              <a:latin typeface="+mj-lt"/>
              <a:sym typeface="Wingdings" pitchFamily="2" charset="2"/>
            </a:endParaRPr>
          </a:p>
          <a:p>
            <a:r>
              <a:rPr lang="en-CZ" dirty="0">
                <a:sym typeface="Wingdings" pitchFamily="2" charset="2"/>
              </a:rPr>
              <a:t>Getting an observer</a:t>
            </a:r>
          </a:p>
          <a:p>
            <a:pPr lvl="1"/>
            <a:r>
              <a:rPr lang="en-GB" dirty="0">
                <a:sym typeface="Wingdings" pitchFamily="2" charset="2"/>
              </a:rPr>
              <a:t>smart pointers  </a:t>
            </a:r>
            <a:r>
              <a:rPr lang="en-GB" dirty="0">
                <a:latin typeface="+mj-lt"/>
                <a:sym typeface="Wingdings" pitchFamily="2" charset="2"/>
              </a:rPr>
              <a:t>get() </a:t>
            </a:r>
          </a:p>
          <a:p>
            <a:pPr lvl="1"/>
            <a:r>
              <a:rPr lang="en-GB" dirty="0">
                <a:sym typeface="Wingdings" pitchFamily="2" charset="2"/>
              </a:rPr>
              <a:t>otherwise   &amp; (observer ~ address)</a:t>
            </a:r>
          </a:p>
          <a:p>
            <a:r>
              <a:rPr lang="en-GB" dirty="0">
                <a:sym typeface="Wingdings" pitchFamily="2" charset="2"/>
              </a:rPr>
              <a:t>Accessing the value</a:t>
            </a:r>
          </a:p>
          <a:p>
            <a:pPr lvl="1"/>
            <a:r>
              <a:rPr lang="en-GB" dirty="0">
                <a:sym typeface="Wingdings" pitchFamily="2" charset="2"/>
              </a:rPr>
              <a:t>access the value directly  </a:t>
            </a:r>
            <a:r>
              <a:rPr lang="en-GB" dirty="0">
                <a:latin typeface="+mj-lt"/>
                <a:sym typeface="Wingdings" pitchFamily="2" charset="2"/>
              </a:rPr>
              <a:t>*</a:t>
            </a:r>
          </a:p>
          <a:p>
            <a:pPr lvl="1"/>
            <a:r>
              <a:rPr lang="en-GB" dirty="0">
                <a:sym typeface="Wingdings" pitchFamily="2" charset="2"/>
              </a:rPr>
              <a:t>access member attribute  </a:t>
            </a:r>
            <a:r>
              <a:rPr lang="en-GB" dirty="0">
                <a:latin typeface="+mj-lt"/>
                <a:sym typeface="Wingdings" pitchFamily="2" charset="2"/>
              </a:rPr>
              <a:t>-&gt;</a:t>
            </a:r>
            <a:r>
              <a:rPr lang="en-GB" dirty="0">
                <a:sym typeface="Wingdings" pitchFamily="2" charset="2"/>
              </a:rPr>
              <a:t> (same as doing </a:t>
            </a:r>
            <a:r>
              <a:rPr lang="en-GB" dirty="0">
                <a:latin typeface="+mj-lt"/>
                <a:sym typeface="Wingdings" pitchFamily="2" charset="2"/>
              </a:rPr>
              <a:t>(*var).</a:t>
            </a:r>
          </a:p>
          <a:p>
            <a:r>
              <a:rPr lang="en-GB" dirty="0">
                <a:sym typeface="Wingdings" pitchFamily="2" charset="2"/>
              </a:rPr>
              <a:t>Pointing to nothing</a:t>
            </a:r>
            <a:r>
              <a:rPr lang="en-GB" dirty="0">
                <a:latin typeface="+mj-lt"/>
                <a:sym typeface="Wingdings" pitchFamily="2" charset="2"/>
              </a:rPr>
              <a:t>  </a:t>
            </a:r>
            <a:r>
              <a:rPr lang="en-GB" dirty="0" err="1">
                <a:latin typeface="+mj-lt"/>
                <a:sym typeface="Wingdings" pitchFamily="2" charset="2"/>
              </a:rPr>
              <a:t>nullptr</a:t>
            </a:r>
            <a:endParaRPr lang="en-GB" dirty="0">
              <a:latin typeface="+mj-lt"/>
              <a:sym typeface="Wingdings" pitchFamily="2" charset="2"/>
            </a:endParaRPr>
          </a:p>
          <a:p>
            <a:pPr lvl="1"/>
            <a:endParaRPr lang="en-CZ" dirty="0">
              <a:latin typeface="+mj-lt"/>
              <a:sym typeface="Wingdings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93711-AB65-C2D2-06A1-A194A6C96616}"/>
              </a:ext>
            </a:extLst>
          </p:cNvPr>
          <p:cNvSpPr>
            <a:spLocks noChangeAspect="1"/>
          </p:cNvSpPr>
          <p:nvPr/>
        </p:nvSpPr>
        <p:spPr>
          <a:xfrm>
            <a:off x="10150668" y="292630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pointer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517A2-7AD2-CDE8-46B2-AAEA593E639E}"/>
              </a:ext>
            </a:extLst>
          </p:cNvPr>
          <p:cNvSpPr>
            <a:spLocks/>
          </p:cNvSpPr>
          <p:nvPr/>
        </p:nvSpPr>
        <p:spPr>
          <a:xfrm>
            <a:off x="8614692" y="2924944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value</a:t>
            </a: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8A598843-EAE4-7D50-34D0-30467A560963}"/>
              </a:ext>
            </a:extLst>
          </p:cNvPr>
          <p:cNvSpPr/>
          <p:nvPr/>
        </p:nvSpPr>
        <p:spPr>
          <a:xfrm rot="5400000">
            <a:off x="9674220" y="1843512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1A751-111E-202C-C76B-C2C0358324AF}"/>
              </a:ext>
            </a:extLst>
          </p:cNvPr>
          <p:cNvSpPr txBox="1"/>
          <p:nvPr/>
        </p:nvSpPr>
        <p:spPr>
          <a:xfrm>
            <a:off x="9728489" y="3674646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</a:t>
            </a:r>
            <a:endParaRPr lang="cs-CZ" sz="2399" dirty="0"/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E9FA67AA-A431-1EBC-8EFE-C3CFD8E73F6F}"/>
              </a:ext>
            </a:extLst>
          </p:cNvPr>
          <p:cNvSpPr/>
          <p:nvPr/>
        </p:nvSpPr>
        <p:spPr>
          <a:xfrm rot="16200000">
            <a:off x="9674220" y="2968214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47FE2-90B0-2A2B-3178-C89847F40631}"/>
              </a:ext>
            </a:extLst>
          </p:cNvPr>
          <p:cNvSpPr txBox="1"/>
          <p:nvPr/>
        </p:nvSpPr>
        <p:spPr>
          <a:xfrm>
            <a:off x="9799576" y="2460795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endParaRPr lang="cs-CZ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2F660D-BED9-E423-DF95-573A9A9A0BD0}"/>
              </a:ext>
            </a:extLst>
          </p:cNvPr>
          <p:cNvSpPr>
            <a:spLocks/>
          </p:cNvSpPr>
          <p:nvPr/>
        </p:nvSpPr>
        <p:spPr>
          <a:xfrm>
            <a:off x="7080767" y="406472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owner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B72BC95-0DE2-6ADE-8378-F68550C6A190}"/>
              </a:ext>
            </a:extLst>
          </p:cNvPr>
          <p:cNvSpPr/>
          <p:nvPr/>
        </p:nvSpPr>
        <p:spPr>
          <a:xfrm rot="18904300">
            <a:off x="7880838" y="3576555"/>
            <a:ext cx="978408" cy="484632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90021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826042"/>
            <a:ext cx="10984354" cy="503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>
                <a:latin typeface="+mj-lt"/>
              </a:rPr>
              <a:t>int main</a:t>
            </a:r>
            <a:r>
              <a:rPr lang="en-US" dirty="0">
                <a:latin typeface="+mj-lt"/>
              </a:rPr>
              <a:t>() {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= 2;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*pi = &amp;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</a:t>
            </a:r>
            <a:r>
              <a:rPr lang="cs-CZ" dirty="0">
                <a:latin typeface="+mj-lt"/>
              </a:rPr>
              <a:t>  </a:t>
            </a:r>
            <a:br>
              <a:rPr lang="cs-CZ" dirty="0">
                <a:latin typeface="+mj-lt"/>
              </a:rPr>
            </a:br>
            <a:r>
              <a:rPr lang="cs-CZ" dirty="0">
                <a:latin typeface="+mj-lt"/>
              </a:rPr>
              <a:t>  int </a:t>
            </a:r>
            <a:r>
              <a:rPr lang="en-US" dirty="0">
                <a:latin typeface="+mj-lt"/>
              </a:rPr>
              <a:t>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 = &amp;pi;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  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pi;  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*pi;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 // ..04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}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What if we call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?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Is there a difference between static and dynamic allocation?</a:t>
            </a:r>
          </a:p>
          <a:p>
            <a:pPr marL="0" indent="0">
              <a:buNone/>
            </a:pP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39292"/>
              </p:ext>
            </p:extLst>
          </p:nvPr>
        </p:nvGraphicFramePr>
        <p:xfrm>
          <a:off x="5978503" y="2260239"/>
          <a:ext cx="4433469" cy="333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823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Address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Value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(Variable)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..06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..08</a:t>
                      </a: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..0a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5" name="Curved Right Arrow 14"/>
          <p:cNvSpPr/>
          <p:nvPr/>
        </p:nvSpPr>
        <p:spPr>
          <a:xfrm rot="10800000">
            <a:off x="10411974" y="3402342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rot="10800000">
            <a:off x="10411974" y="4159044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10800000">
            <a:off x="10411974" y="3039862"/>
            <a:ext cx="693856" cy="2109516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05830" y="3928271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**</a:t>
            </a:r>
            <a:endParaRPr lang="cs-CZ" sz="2399" dirty="0"/>
          </a:p>
        </p:txBody>
      </p:sp>
      <p:sp>
        <p:nvSpPr>
          <p:cNvPr id="20" name="TextBox 19"/>
          <p:cNvSpPr txBox="1"/>
          <p:nvPr/>
        </p:nvSpPr>
        <p:spPr>
          <a:xfrm>
            <a:off x="10411973" y="3576996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1" name="TextBox 20"/>
          <p:cNvSpPr txBox="1"/>
          <p:nvPr/>
        </p:nvSpPr>
        <p:spPr>
          <a:xfrm>
            <a:off x="10400649" y="4353322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2" name="TextBox 21"/>
          <p:cNvSpPr txBox="1"/>
          <p:nvPr/>
        </p:nvSpPr>
        <p:spPr>
          <a:xfrm>
            <a:off x="10400649" y="2281628"/>
            <a:ext cx="117532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operator*</a:t>
            </a:r>
            <a:endParaRPr lang="cs-CZ" sz="1799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Pointers In Memory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5539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type into account</a:t>
            </a:r>
          </a:p>
          <a:p>
            <a:endParaRPr lang="en-US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46CB3-0AF5-52FC-3630-D296F82C11FB}"/>
              </a:ext>
            </a:extLst>
          </p:cNvPr>
          <p:cNvSpPr txBox="1"/>
          <p:nvPr/>
        </p:nvSpPr>
        <p:spPr>
          <a:xfrm>
            <a:off x="1522411" y="2780928"/>
            <a:ext cx="10188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unique_ptr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make_unique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[-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 3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 descr="Pointers and References in C++">
            <a:extLst>
              <a:ext uri="{FF2B5EF4-FFF2-40B4-BE49-F238E27FC236}">
                <a16:creationId xmlns:a16="http://schemas.microsoft.com/office/drawing/2014/main" id="{22204C0F-4D93-98F4-19AA-FA8262FC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592" y="2986526"/>
            <a:ext cx="2325637" cy="21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 static/automatic storage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complex c;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c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&lt;complex&gt;();</a:t>
            </a:r>
          </a:p>
          <a:p>
            <a:r>
              <a:rPr lang="en-US" dirty="0"/>
              <a:t>Prefer containers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vector&lt;int&gt; vi(10);</a:t>
            </a:r>
            <a:endParaRPr lang="en-US" dirty="0">
              <a:solidFill>
                <a:srgbClr val="00B0F0"/>
              </a:solidFill>
              <a:latin typeface="+mj-lt"/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ia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&lt;int[]&gt;(10);</a:t>
            </a:r>
          </a:p>
          <a:p>
            <a:r>
              <a:rPr lang="en-US" dirty="0"/>
              <a:t>Dynamic allocation is slow</a:t>
            </a:r>
          </a:p>
          <a:p>
            <a:r>
              <a:rPr lang="en-US" dirty="0"/>
              <a:t>Use only when necessary</a:t>
            </a:r>
          </a:p>
          <a:p>
            <a:pPr lvl="1"/>
            <a:r>
              <a:rPr lang="en-US" dirty="0"/>
              <a:t>Object lifetime doesn’t correspond to function invocations</a:t>
            </a:r>
          </a:p>
          <a:p>
            <a:pPr lvl="1"/>
            <a:r>
              <a:rPr lang="en-US" dirty="0"/>
              <a:t>Polymorphism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924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0A44-D6D0-7B1E-C7C1-263D2C82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Regexp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7AEA-E69A-C4DE-05A8-EF294D6F7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&lt;regex&gt;</a:t>
            </a:r>
          </a:p>
          <a:p>
            <a:r>
              <a:rPr lang="en-CZ" dirty="0"/>
              <a:t>Regular expressions in C++</a:t>
            </a:r>
          </a:p>
        </p:txBody>
      </p:sp>
    </p:spTree>
    <p:extLst>
      <p:ext uri="{BB962C8B-B14F-4D97-AF65-F5344CB8AC3E}">
        <p14:creationId xmlns:p14="http://schemas.microsoft.com/office/powerpoint/2010/main" val="48916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Example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602542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struct node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next;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int value;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node(int value, unique_ptr&lt;node&gt;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&amp;&amp;</a:t>
            </a:r>
            <a:r>
              <a:rPr lang="cs-CZ" sz="1200" dirty="0">
                <a:latin typeface="+mj-lt"/>
              </a:rPr>
              <a:t>next) :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value(value), next(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std::move(next)) </a:t>
            </a:r>
            <a:r>
              <a:rPr lang="cs-CZ" sz="1200" dirty="0">
                <a:latin typeface="+mj-lt"/>
              </a:rPr>
              <a:t>{}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};</a:t>
            </a:r>
          </a:p>
          <a:p>
            <a:pPr>
              <a:lnSpc>
                <a:spcPct val="90000"/>
              </a:lnSpc>
            </a:pPr>
            <a:endParaRPr lang="cs-CZ" sz="1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class linked_list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first_node;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public: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 *front()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const node *back() const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node *</a:t>
            </a:r>
            <a:r>
              <a:rPr lang="cs-CZ" sz="1200" dirty="0">
                <a:latin typeface="+mj-lt"/>
              </a:rPr>
              <a:t>ptr =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if (ptr != nullptr)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while 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ptr-&gt;next </a:t>
            </a:r>
            <a:r>
              <a:rPr lang="cs-CZ" sz="1200" dirty="0">
                <a:latin typeface="+mj-lt"/>
              </a:rPr>
              <a:t>!=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nullptr</a:t>
            </a:r>
            <a:r>
              <a:rPr lang="cs-CZ" sz="1200" dirty="0">
                <a:latin typeface="+mj-lt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  ptr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(*ptr).</a:t>
            </a:r>
            <a:r>
              <a:rPr lang="cs-CZ" sz="1200" dirty="0">
                <a:latin typeface="+mj-lt"/>
              </a:rPr>
              <a:t>next.get(); // </a:t>
            </a:r>
            <a:r>
              <a:rPr lang="cs-CZ" sz="1200" dirty="0" err="1">
                <a:latin typeface="+mj-lt"/>
              </a:rPr>
              <a:t>Equivalent</a:t>
            </a:r>
            <a:r>
              <a:rPr lang="en-US" sz="1200" dirty="0">
                <a:latin typeface="+mj-lt"/>
              </a:rPr>
              <a:t> to </a:t>
            </a:r>
            <a:r>
              <a:rPr lang="cs-CZ" sz="1200" dirty="0">
                <a:latin typeface="+mj-lt"/>
              </a:rPr>
              <a:t>-&gt;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ptr;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0079" y="2060848"/>
            <a:ext cx="6386685" cy="15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  </a:t>
            </a:r>
            <a:r>
              <a:rPr lang="cs-CZ" sz="1200" dirty="0">
                <a:latin typeface="+mj-lt"/>
              </a:rPr>
              <a:t>void push_front(int value)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new_node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std::make_unique&lt;node&gt;(value, std::move(first_node));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std::move(new_node);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void pop_front()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first = std::move(first_node);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std::move(first-&gt;next);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 // automatic deallocation of first</a:t>
            </a:r>
          </a:p>
        </p:txBody>
      </p:sp>
    </p:spTree>
    <p:extLst>
      <p:ext uri="{BB962C8B-B14F-4D97-AF65-F5344CB8AC3E}">
        <p14:creationId xmlns:p14="http://schemas.microsoft.com/office/powerpoint/2010/main" val="18024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operators</a:t>
            </a:r>
          </a:p>
          <a:p>
            <a:pPr lvl="1"/>
            <a:r>
              <a:rPr lang="en-US" dirty="0"/>
              <a:t>+, -, -&gt;, /, [], …</a:t>
            </a:r>
          </a:p>
          <a:p>
            <a:r>
              <a:rPr lang="en-US" dirty="0"/>
              <a:t>Keep the semantic!</a:t>
            </a:r>
          </a:p>
          <a:p>
            <a:r>
              <a:rPr lang="cs-CZ" dirty="0">
                <a:hlinkClick r:id="rId2"/>
              </a:rPr>
              <a:t>https://en.cppreference.com/w/cpp/language/operators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Finish the LL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size(), print(),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pop_back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init_size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default_value</a:t>
            </a:r>
            <a:r>
              <a:rPr lang="en-US" dirty="0">
                <a:latin typeface="+mj-lt"/>
              </a:rPr>
              <a:t>), </a:t>
            </a:r>
            <a:r>
              <a:rPr lang="en-US" dirty="0" err="1">
                <a:latin typeface="+mj-lt"/>
              </a:rPr>
              <a:t>dtor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operator[]</a:t>
            </a:r>
          </a:p>
        </p:txBody>
      </p:sp>
    </p:spTree>
    <p:extLst>
      <p:ext uri="{BB962C8B-B14F-4D97-AF65-F5344CB8AC3E}">
        <p14:creationId xmlns:p14="http://schemas.microsoft.com/office/powerpoint/2010/main" val="264699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int vector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integer vector</a:t>
            </a:r>
          </a:p>
          <a:p>
            <a:r>
              <a:rPr lang="en-US" dirty="0"/>
              <a:t>Mandatory operations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ctor</a:t>
            </a:r>
            <a:r>
              <a:rPr lang="en-US" dirty="0"/>
              <a:t>, </a:t>
            </a:r>
            <a:r>
              <a:rPr lang="en-US" dirty="0" err="1"/>
              <a:t>ctor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, </a:t>
            </a:r>
            <a:r>
              <a:rPr lang="en-US" dirty="0" err="1"/>
              <a:t>value_type</a:t>
            </a:r>
            <a:r>
              <a:rPr lang="en-US" dirty="0"/>
              <a:t>), copy/move </a:t>
            </a:r>
            <a:r>
              <a:rPr lang="en-US" dirty="0" err="1"/>
              <a:t>ctor</a:t>
            </a:r>
            <a:r>
              <a:rPr lang="en-US" dirty="0"/>
              <a:t>/assignment</a:t>
            </a:r>
          </a:p>
          <a:p>
            <a:pPr lvl="1"/>
            <a:r>
              <a:rPr lang="en-US" dirty="0"/>
              <a:t>size(), capacity(), reserve(), </a:t>
            </a:r>
            <a:r>
              <a:rPr lang="en-US" dirty="0" err="1"/>
              <a:t>push_back</a:t>
            </a:r>
            <a:r>
              <a:rPr lang="en-US" dirty="0"/>
              <a:t>(), operator[]()</a:t>
            </a:r>
          </a:p>
          <a:p>
            <a:r>
              <a:rPr lang="en-US" dirty="0"/>
              <a:t>Use array allocation, no LL</a:t>
            </a:r>
          </a:p>
          <a:p>
            <a:r>
              <a:rPr lang="en-US" b="1" dirty="0"/>
              <a:t>Q:</a:t>
            </a:r>
            <a:r>
              <a:rPr lang="en-US" dirty="0"/>
              <a:t> How many owners does it need?</a:t>
            </a:r>
          </a:p>
        </p:txBody>
      </p:sp>
    </p:spTree>
    <p:extLst>
      <p:ext uri="{BB962C8B-B14F-4D97-AF65-F5344CB8AC3E}">
        <p14:creationId xmlns:p14="http://schemas.microsoft.com/office/powerpoint/2010/main" val="13236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homework –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endParaRPr lang="en-US" dirty="0"/>
          </a:p>
          <a:p>
            <a:r>
              <a:rPr lang="en-US" dirty="0"/>
              <a:t>Deadline: </a:t>
            </a:r>
            <a:r>
              <a:rPr lang="cs-CZ" dirty="0"/>
              <a:t>5/12​</a:t>
            </a:r>
            <a:r>
              <a:rPr lang="en-US" dirty="0"/>
              <a:t> (Monday) </a:t>
            </a:r>
            <a:r>
              <a:rPr lang="cs-CZ" dirty="0"/>
              <a:t>23:59</a:t>
            </a:r>
            <a:endParaRPr lang="en-US" dirty="0"/>
          </a:p>
          <a:p>
            <a:r>
              <a:rPr lang="en-US" dirty="0"/>
              <a:t>15 points (10p + 5p)</a:t>
            </a:r>
          </a:p>
          <a:p>
            <a:pPr lvl="1"/>
            <a:r>
              <a:rPr lang="en-US" dirty="0"/>
              <a:t>Functionality: max 10 points</a:t>
            </a:r>
          </a:p>
          <a:p>
            <a:pPr lvl="1"/>
            <a:r>
              <a:rPr lang="en-US" dirty="0"/>
              <a:t>Code culture: max 5 points</a:t>
            </a:r>
          </a:p>
          <a:p>
            <a:pPr lvl="2"/>
            <a:r>
              <a:rPr lang="en-US" dirty="0"/>
              <a:t>~ </a:t>
            </a:r>
            <a:r>
              <a:rPr lang="en-US" dirty="0" err="1">
                <a:latin typeface="+mj-lt"/>
              </a:rPr>
              <a:t>points_for_functionality</a:t>
            </a:r>
            <a:r>
              <a:rPr lang="en-US" dirty="0">
                <a:latin typeface="+mj-lt"/>
              </a:rPr>
              <a:t>/2</a:t>
            </a:r>
          </a:p>
          <a:p>
            <a:pPr lvl="1"/>
            <a:r>
              <a:rPr lang="en-US" dirty="0"/>
              <a:t>-5 points  per each week</a:t>
            </a:r>
          </a:p>
        </p:txBody>
      </p:sp>
    </p:spTree>
    <p:extLst>
      <p:ext uri="{BB962C8B-B14F-4D97-AF65-F5344CB8AC3E}">
        <p14:creationId xmlns:p14="http://schemas.microsoft.com/office/powerpoint/2010/main" val="4118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0919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636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</p:spTree>
    <p:extLst>
      <p:ext uri="{BB962C8B-B14F-4D97-AF65-F5344CB8AC3E}">
        <p14:creationId xmlns:p14="http://schemas.microsoft.com/office/powerpoint/2010/main" val="14218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27E0164-E090-CF85-460E-FECBF75CB541}"/>
              </a:ext>
            </a:extLst>
          </p:cNvPr>
          <p:cNvSpPr/>
          <p:nvPr/>
        </p:nvSpPr>
        <p:spPr>
          <a:xfrm>
            <a:off x="9586291" y="5373216"/>
            <a:ext cx="1764705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definitions</a:t>
            </a:r>
            <a:endParaRPr lang="cs-CZ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9D437A-9A34-E9D8-0341-07A745A26C3B}"/>
              </a:ext>
            </a:extLst>
          </p:cNvPr>
          <p:cNvSpPr/>
          <p:nvPr/>
        </p:nvSpPr>
        <p:spPr>
          <a:xfrm>
            <a:off x="945075" y="2708920"/>
            <a:ext cx="576064" cy="3168352"/>
          </a:xfrm>
          <a:prstGeom prst="leftBrac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068FE4B-FFB3-A687-B4B6-EB01DB721B3E}"/>
              </a:ext>
            </a:extLst>
          </p:cNvPr>
          <p:cNvSpPr/>
          <p:nvPr/>
        </p:nvSpPr>
        <p:spPr>
          <a:xfrm>
            <a:off x="3646140" y="4653136"/>
            <a:ext cx="1982260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declarations</a:t>
            </a:r>
            <a:endParaRPr lang="cs-CZ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853EE7-E6EA-9888-EAD5-7980C2911222}"/>
              </a:ext>
            </a:extLst>
          </p:cNvPr>
          <p:cNvSpPr/>
          <p:nvPr/>
        </p:nvSpPr>
        <p:spPr>
          <a:xfrm>
            <a:off x="163339" y="4077072"/>
            <a:ext cx="1202992" cy="404428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guards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E42BF540-B2FA-DCB6-9AA3-BAB05D0030A1}"/>
              </a:ext>
            </a:extLst>
          </p:cNvPr>
          <p:cNvSpPr/>
          <p:nvPr/>
        </p:nvSpPr>
        <p:spPr>
          <a:xfrm>
            <a:off x="9478787" y="3016949"/>
            <a:ext cx="1440161" cy="628075"/>
          </a:xfrm>
          <a:prstGeom prst="wedgeEllipseCallout">
            <a:avLst>
              <a:gd name="adj1" fmla="val -58458"/>
              <a:gd name="adj2" fmla="val -925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#</a:t>
            </a:r>
            <a:r>
              <a:rPr lang="cs-CZ" dirty="0" err="1"/>
              <a:t>include</a:t>
            </a:r>
            <a:r>
              <a:rPr lang="cs-CZ" dirty="0"/>
              <a:t> </a:t>
            </a:r>
            <a:r>
              <a:rPr lang="cs-CZ" dirty="0" err="1"/>
              <a:t>header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90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033F-700E-282D-1F6A-627201C4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HW1: Problem With Large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518ED-EF2D-F5B4-513B-2EF409C0D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std::vector&lt;vector&lt;Base *&gt;&gt;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1386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Homework1:</a:t>
            </a:r>
            <a:r>
              <a:rPr lang="en-US" dirty="0"/>
              <a:t> Summing Program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5076054" cy="4267200"/>
          </a:xfrm>
        </p:spPr>
        <p:txBody>
          <a:bodyPr>
            <a:normAutofit/>
          </a:bodyPr>
          <a:lstStyle/>
          <a:p>
            <a:r>
              <a:rPr lang="en-US" sz="2000" dirty="0"/>
              <a:t>Implement special methods only</a:t>
            </a:r>
          </a:p>
          <a:p>
            <a:pPr lvl="1"/>
            <a:r>
              <a:rPr lang="en-US" sz="1800" dirty="0" err="1"/>
              <a:t>ctors</a:t>
            </a:r>
            <a:r>
              <a:rPr lang="en-US" sz="1800" dirty="0"/>
              <a:t>, </a:t>
            </a:r>
            <a:r>
              <a:rPr lang="en-US" sz="1800" dirty="0" err="1"/>
              <a:t>dtor</a:t>
            </a:r>
            <a:r>
              <a:rPr lang="en-US" sz="1800" dirty="0"/>
              <a:t>, operators, …</a:t>
            </a:r>
          </a:p>
          <a:p>
            <a:r>
              <a:rPr lang="en-US" sz="2000" dirty="0"/>
              <a:t>You can add O(1) attributes into C</a:t>
            </a:r>
          </a:p>
          <a:p>
            <a:pPr lvl="1"/>
            <a:r>
              <a:rPr lang="en-US" sz="1600" dirty="0"/>
              <a:t>E.g., cannot add a vector</a:t>
            </a:r>
          </a:p>
          <a:p>
            <a:r>
              <a:rPr lang="en-US" sz="2000" dirty="0"/>
              <a:t>Use C::</a:t>
            </a:r>
            <a:r>
              <a:rPr lang="en-US" sz="2000" dirty="0">
                <a:latin typeface="+mj-lt"/>
              </a:rPr>
              <a:t>print() </a:t>
            </a:r>
            <a:r>
              <a:rPr lang="en-US" sz="2000" dirty="0"/>
              <a:t>for printing</a:t>
            </a:r>
          </a:p>
          <a:p>
            <a:pPr lvl="1"/>
            <a:r>
              <a:rPr lang="en-US" sz="1800" dirty="0"/>
              <a:t>Cannot use anything else for printing</a:t>
            </a:r>
          </a:p>
          <a:p>
            <a:r>
              <a:rPr lang="en-US" sz="2000" dirty="0"/>
              <a:t>Example (</a:t>
            </a:r>
          </a:p>
          <a:p>
            <a:pPr lvl="1"/>
            <a:r>
              <a:rPr lang="en-US" sz="1800" dirty="0"/>
              <a:t>Input:        </a:t>
            </a:r>
            <a:r>
              <a:rPr lang="en-US" sz="1400" dirty="0">
                <a:latin typeface="+mj-lt"/>
              </a:rPr>
              <a:t>5 7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/>
              <a:t>Output: </a:t>
            </a:r>
          </a:p>
          <a:p>
            <a:pPr lvl="2"/>
            <a:endParaRPr lang="en-US" sz="1600" dirty="0"/>
          </a:p>
          <a:p>
            <a:pPr lvl="1"/>
            <a:endParaRPr lang="cs-CZ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238428" y="1628800"/>
            <a:ext cx="612068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USE THIS FUNCTION FOR PRINTING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cs;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CANNOT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 {</a:t>
            </a: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first,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100" dirty="0">
                <a:solidFill>
                  <a:srgbClr val="D69D85"/>
                </a:solidFill>
                <a:latin typeface="Menlo" panose="020B0609030804020204" pitchFamily="49" charset="0"/>
              </a:rPr>
              <a:t>Summing nu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(first, last);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number first, first+1, ..., 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"Preparing...\n"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"Sum of the numbers:\n"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sum of numbers </a:t>
            </a:r>
            <a:r>
              <a:rPr lang="en-GB" sz="11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first..last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8068" y="5085184"/>
            <a:ext cx="2520280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Summing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5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6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7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Preparing...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 of the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18</a:t>
            </a:r>
            <a:endParaRPr lang="cs-CZ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183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Homework2:</a:t>
            </a:r>
            <a:r>
              <a:rPr lang="en-US" dirty="0"/>
              <a:t> </a:t>
            </a:r>
            <a:r>
              <a:rPr lang="en-US" dirty="0" err="1"/>
              <a:t>Piškvorky</a:t>
            </a:r>
            <a:r>
              <a:rPr lang="en-US" dirty="0"/>
              <a:t> for 2 players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2 players only</a:t>
            </a:r>
          </a:p>
          <a:p>
            <a:pPr lvl="1"/>
            <a:r>
              <a:rPr lang="en-US" dirty="0"/>
              <a:t>Set the names at the beginning</a:t>
            </a:r>
          </a:p>
          <a:p>
            <a:r>
              <a:rPr lang="en-US" dirty="0"/>
              <a:t>Game ends when one of the player has 5 in a row</a:t>
            </a:r>
          </a:p>
          <a:p>
            <a:pPr lvl="1"/>
            <a:r>
              <a:rPr lang="en-US" dirty="0"/>
              <a:t>Write who is the winner</a:t>
            </a:r>
          </a:p>
          <a:p>
            <a:r>
              <a:rPr lang="en-US" dirty="0"/>
              <a:t>Validate user inputs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3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const functions for read-only functions</a:t>
            </a:r>
          </a:p>
          <a:p>
            <a:pPr lvl="1"/>
            <a:r>
              <a:rPr lang="en-US" dirty="0">
                <a:latin typeface="+mj-lt"/>
              </a:rPr>
              <a:t>print() const, </a:t>
            </a:r>
            <a:r>
              <a:rPr lang="en-US" dirty="0" err="1">
                <a:latin typeface="+mj-lt"/>
              </a:rPr>
              <a:t>get_matrix</a:t>
            </a:r>
            <a:r>
              <a:rPr lang="en-US" dirty="0">
                <a:latin typeface="+mj-lt"/>
              </a:rPr>
              <a:t>() const, </a:t>
            </a:r>
            <a:r>
              <a:rPr lang="en-US" dirty="0" err="1">
                <a:latin typeface="+mj-lt"/>
              </a:rPr>
              <a:t>get_vector</a:t>
            </a:r>
            <a:r>
              <a:rPr lang="en-US" dirty="0">
                <a:latin typeface="+mj-lt"/>
              </a:rPr>
              <a:t>() const</a:t>
            </a:r>
          </a:p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class</a:t>
            </a:r>
            <a:r>
              <a:rPr lang="en-US" dirty="0"/>
              <a:t> or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to create new types</a:t>
            </a:r>
          </a:p>
          <a:p>
            <a:pPr lvl="1"/>
            <a:r>
              <a:rPr lang="en-US" dirty="0"/>
              <a:t>Decomposition! </a:t>
            </a:r>
          </a:p>
          <a:p>
            <a:pPr lvl="1"/>
            <a:r>
              <a:rPr lang="en-US" dirty="0">
                <a:latin typeface="+mj-lt"/>
              </a:rPr>
              <a:t>using</a:t>
            </a:r>
            <a:r>
              <a:rPr lang="en-US" dirty="0"/>
              <a:t> can be anywhere (inside the class as well)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547C-9405-A4CF-ECF8-4DA89DAA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Argument Passing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8E83-8479-EE95-77B8-787C2E196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By copy/value</a:t>
            </a:r>
          </a:p>
          <a:p>
            <a:pPr lvl="1"/>
            <a:r>
              <a:rPr lang="en-CZ" dirty="0">
                <a:latin typeface="+mj-lt"/>
              </a:rPr>
              <a:t>int max(int x, int y);</a:t>
            </a:r>
            <a:r>
              <a:rPr lang="en-CZ" dirty="0"/>
              <a:t> </a:t>
            </a:r>
          </a:p>
          <a:p>
            <a:r>
              <a:rPr lang="en-CZ" dirty="0"/>
              <a:t>By const-reference: </a:t>
            </a:r>
          </a:p>
          <a:p>
            <a:pPr lvl="1"/>
            <a:r>
              <a:rPr lang="en-CZ" dirty="0">
                <a:latin typeface="+mj-lt"/>
              </a:rPr>
              <a:t>Matrix sum(const Matrix &amp;m1, const Matrix &amp;m2);</a:t>
            </a:r>
          </a:p>
          <a:p>
            <a:r>
              <a:rPr lang="en-CZ" dirty="0"/>
              <a:t>By reference</a:t>
            </a:r>
          </a:p>
          <a:p>
            <a:pPr lvl="1"/>
            <a:r>
              <a:rPr lang="en-CZ" dirty="0">
                <a:latin typeface="+mj-lt"/>
              </a:rPr>
              <a:t>void find_zero_matrix(const vector&lt;Matrix&gt; &amp;ms,</a:t>
            </a:r>
            <a:br>
              <a:rPr lang="en-CZ" dirty="0">
                <a:latin typeface="+mj-lt"/>
              </a:rPr>
            </a:br>
            <a:r>
              <a:rPr lang="en-CZ" dirty="0">
                <a:latin typeface="+mj-lt"/>
              </a:rPr>
              <a:t>                      Matrix &amp;zero_matrix);</a:t>
            </a:r>
          </a:p>
        </p:txBody>
      </p:sp>
    </p:spTree>
    <p:extLst>
      <p:ext uri="{BB962C8B-B14F-4D97-AF65-F5344CB8AC3E}">
        <p14:creationId xmlns:p14="http://schemas.microsoft.com/office/powerpoint/2010/main" val="164313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044606" cy="1020762"/>
          </a:xfrm>
        </p:spPr>
        <p:txBody>
          <a:bodyPr/>
          <a:lstStyle/>
          <a:p>
            <a:r>
              <a:rPr lang="en-US" dirty="0"/>
              <a:t>Argument Passing – By R-value Reference (&amp;&amp;)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transfer an ownership</a:t>
            </a:r>
          </a:p>
          <a:p>
            <a:r>
              <a:rPr lang="en-US" dirty="0">
                <a:solidFill>
                  <a:srgbClr val="FF0000"/>
                </a:solidFill>
              </a:rPr>
              <a:t>Moves</a:t>
            </a:r>
            <a:r>
              <a:rPr lang="en-US" dirty="0"/>
              <a:t> the object into a function</a:t>
            </a:r>
          </a:p>
          <a:p>
            <a:pPr lvl="1"/>
            <a:r>
              <a:rPr lang="en-US" dirty="0"/>
              <a:t>the object no longer lives outside the function</a:t>
            </a:r>
          </a:p>
          <a:p>
            <a:r>
              <a:rPr lang="en-US" dirty="0"/>
              <a:t>Typical usage</a:t>
            </a:r>
          </a:p>
          <a:p>
            <a:pPr lvl="1"/>
            <a:r>
              <a:rPr lang="en-US" dirty="0"/>
              <a:t>a single owner (</a:t>
            </a:r>
            <a:r>
              <a:rPr lang="en-US" dirty="0">
                <a:latin typeface="+mj-lt"/>
              </a:rPr>
              <a:t>std::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moving large objects</a:t>
            </a:r>
          </a:p>
          <a:p>
            <a:r>
              <a:rPr lang="en-US" dirty="0"/>
              <a:t>Use </a:t>
            </a:r>
            <a:r>
              <a:rPr lang="en-US" dirty="0" err="1">
                <a:latin typeface="+mj-lt"/>
              </a:rPr>
              <a:t>std</a:t>
            </a:r>
            <a:r>
              <a:rPr lang="en-US" dirty="0">
                <a:latin typeface="+mj-lt"/>
              </a:rPr>
              <a:t>::move() </a:t>
            </a:r>
            <a:r>
              <a:rPr lang="en-US" dirty="0"/>
              <a:t>on the caller side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&lt;int&gt;&gt;::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unique_ptr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&lt;int&gt; &amp;&amp;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new_obj</a:t>
            </a:r>
            <a:r>
              <a:rPr lang="en-US" dirty="0">
                <a:latin typeface="+mj-lt"/>
              </a:rPr>
              <a:t>);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 </a:t>
            </a:r>
            <a:r>
              <a:rPr lang="en-US" dirty="0" err="1">
                <a:latin typeface="+mj-lt"/>
              </a:rPr>
              <a:t>vector_of_ints</a:t>
            </a:r>
            <a:r>
              <a:rPr lang="en-US" dirty="0">
                <a:latin typeface="+mj-lt"/>
              </a:rPr>
              <a:t>;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vector_of_ints.push_back</a:t>
            </a:r>
            <a:r>
              <a:rPr lang="en-US" dirty="0">
                <a:latin typeface="+mj-lt"/>
              </a:rPr>
              <a:t>(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move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&lt;int&gt;(x));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8720-6D25-1CD5-DAB8-885C86B5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Static With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4450-3D62-8B01-FB38-770422B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Attribute/method belongs to a class (not an object/instance)</a:t>
            </a:r>
          </a:p>
          <a:p>
            <a:r>
              <a:rPr lang="en-CZ" dirty="0"/>
              <a:t>Need to share attribute/method among the objects/instances</a:t>
            </a:r>
          </a:p>
          <a:p>
            <a:r>
              <a:rPr lang="en-CZ" dirty="0"/>
              <a:t>Most things belong to an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E998C-11F9-E46F-EBD3-A72F3E4B9F1B}"/>
              </a:ext>
            </a:extLst>
          </p:cNvPr>
          <p:cNvSpPr txBox="1"/>
          <p:nvPr/>
        </p:nvSpPr>
        <p:spPr>
          <a:xfrm>
            <a:off x="1629916" y="4038600"/>
            <a:ext cx="7776864" cy="18158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 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{};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class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9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With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624426"/>
            <a:ext cx="57241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has_instance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~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8428" y="1905000"/>
            <a:ext cx="56886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2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4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Methods In Classes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1485900" y="1625798"/>
            <a:ext cx="44999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"default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~Verbose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dtor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"user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4452" y="1625798"/>
            <a:ext cx="7776864" cy="4708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4EC9B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4EC9B0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default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v5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v6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v7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Calls destructors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</a:t>
            </a:r>
            <a:r>
              <a:rPr lang="en-US" dirty="0"/>
              <a:t>: Implement class 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program so it writes: </a:t>
            </a:r>
            <a:r>
              <a:rPr lang="en-US" dirty="0">
                <a:latin typeface="+mj-lt"/>
              </a:rPr>
              <a:t>1,2,3,…,16</a:t>
            </a:r>
            <a:endParaRPr lang="en-US" dirty="0"/>
          </a:p>
          <a:p>
            <a:r>
              <a:rPr lang="en-US" dirty="0"/>
              <a:t>Touch </a:t>
            </a:r>
            <a:r>
              <a:rPr lang="en-US" b="1" dirty="0"/>
              <a:t>only</a:t>
            </a:r>
            <a:r>
              <a:rPr lang="en-US" dirty="0"/>
              <a:t> class C, nothing else</a:t>
            </a:r>
          </a:p>
          <a:p>
            <a:pPr lvl="1"/>
            <a:r>
              <a:rPr lang="en-US" dirty="0"/>
              <a:t>Nothing can be into </a:t>
            </a:r>
            <a:r>
              <a:rPr lang="en-US" dirty="0">
                <a:latin typeface="+mj-lt"/>
              </a:rPr>
              <a:t>main()</a:t>
            </a:r>
            <a:r>
              <a:rPr lang="en-US" dirty="0"/>
              <a:t> or </a:t>
            </a:r>
            <a:r>
              <a:rPr lang="en-US" dirty="0" err="1">
                <a:latin typeface="+mj-lt"/>
              </a:rPr>
              <a:t>fn_XXX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/>
              <a:t>Don’t use </a:t>
            </a:r>
            <a:r>
              <a:rPr lang="en-US" dirty="0">
                <a:latin typeface="+mj-lt"/>
              </a:rPr>
              <a:t>exit()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break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goto</a:t>
            </a:r>
            <a:r>
              <a:rPr lang="en-US" dirty="0"/>
              <a:t>, …</a:t>
            </a:r>
          </a:p>
          <a:p>
            <a:r>
              <a:rPr lang="en-US" dirty="0"/>
              <a:t>Hint:  which methods are called?</a:t>
            </a:r>
          </a:p>
        </p:txBody>
      </p:sp>
      <p:sp>
        <p:nvSpPr>
          <p:cNvPr id="4" name="Rectangle 3"/>
          <p:cNvSpPr/>
          <p:nvPr/>
        </p:nvSpPr>
        <p:spPr>
          <a:xfrm>
            <a:off x="7390556" y="1700808"/>
            <a:ext cx="6092825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/* implement me */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endParaRPr lang="en-GB" sz="12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Don’t touch anything below!!!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"7\n"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"9\n"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4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905000"/>
            <a:ext cx="9468543" cy="2667000"/>
          </a:xfrm>
        </p:spPr>
        <p:txBody>
          <a:bodyPr/>
          <a:lstStyle/>
          <a:p>
            <a:r>
              <a:rPr lang="en-US" sz="4800" dirty="0"/>
              <a:t>Programming in C++ - lab 11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647C-D7D9-1C08-61FB-5379F6BA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b="1" dirty="0"/>
              <a:t>Homework2:</a:t>
            </a:r>
            <a:r>
              <a:rPr lang="en-US" sz="3200" dirty="0"/>
              <a:t> Finish </a:t>
            </a:r>
            <a:r>
              <a:rPr lang="en-US" sz="3200"/>
              <a:t>3DMatrix </a:t>
            </a:r>
            <a:r>
              <a:rPr lang="en-US" dirty="0"/>
              <a:t>F</a:t>
            </a:r>
            <a:r>
              <a:rPr lang="en-US" sz="3200"/>
              <a:t>or </a:t>
            </a:r>
            <a:r>
              <a:rPr lang="en-US" sz="3200" dirty="0"/>
              <a:t>Integers</a:t>
            </a:r>
            <a:r>
              <a:rPr lang="en-CZ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07F5-CC02-619F-DFAB-6C622C32D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all issues in the previous HW</a:t>
            </a:r>
          </a:p>
          <a:p>
            <a:r>
              <a:rPr lang="en-US" dirty="0"/>
              <a:t>Implement correctly all special methods</a:t>
            </a:r>
          </a:p>
          <a:p>
            <a:r>
              <a:rPr lang="en-US" dirty="0"/>
              <a:t>Show usage/test</a:t>
            </a:r>
          </a:p>
        </p:txBody>
      </p:sp>
    </p:spTree>
    <p:extLst>
      <p:ext uri="{BB962C8B-B14F-4D97-AF65-F5344CB8AC3E}">
        <p14:creationId xmlns:p14="http://schemas.microsoft.com/office/powerpoint/2010/main" val="116916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8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 to operator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743606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void op_downto(int x)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while (x </a:t>
            </a:r>
            <a:r>
              <a:rPr lang="cs-CZ" b="1" dirty="0">
                <a:solidFill>
                  <a:srgbClr val="FF0000"/>
                </a:solidFill>
                <a:latin typeface="+mj-lt"/>
              </a:rPr>
              <a:t>--&gt;</a:t>
            </a:r>
            <a:r>
              <a:rPr lang="cs-CZ" dirty="0">
                <a:latin typeface="+mj-lt"/>
              </a:rPr>
              <a:t> 0)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  </a:t>
            </a:r>
            <a:r>
              <a:rPr lang="cs-CZ" dirty="0" err="1">
                <a:latin typeface="+mj-lt"/>
              </a:rPr>
              <a:t>cout</a:t>
            </a:r>
            <a:r>
              <a:rPr lang="cs-CZ" dirty="0">
                <a:latin typeface="+mj-lt"/>
              </a:rPr>
              <a:t> &lt;&lt; x;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}</a:t>
            </a:r>
          </a:p>
          <a:p>
            <a:pPr>
              <a:lnSpc>
                <a:spcPct val="90000"/>
              </a:lnSpc>
            </a:pPr>
            <a:endParaRPr lang="cs-CZ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op_downto(10); // prints 9,8,7,…,1,0</a:t>
            </a:r>
          </a:p>
        </p:txBody>
      </p:sp>
    </p:spTree>
    <p:extLst>
      <p:ext uri="{BB962C8B-B14F-4D97-AF65-F5344CB8AC3E}">
        <p14:creationId xmlns:p14="http://schemas.microsoft.com/office/powerpoint/2010/main" val="23246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const &amp;</a:t>
            </a:r>
            <a:r>
              <a:rPr lang="en-US" dirty="0"/>
              <a:t> for large objects</a:t>
            </a:r>
          </a:p>
          <a:p>
            <a:r>
              <a:rPr lang="en-US" dirty="0"/>
              <a:t>Only source codes and project/config files to GIT</a:t>
            </a:r>
          </a:p>
          <a:p>
            <a:pPr lvl="1"/>
            <a:r>
              <a:rPr lang="en-US" dirty="0"/>
              <a:t>No binaries (they can be compiled from the source codes)</a:t>
            </a:r>
          </a:p>
          <a:p>
            <a:r>
              <a:rPr lang="en-US" dirty="0"/>
              <a:t>Use STL functions </a:t>
            </a:r>
          </a:p>
          <a:p>
            <a:pPr lvl="1"/>
            <a:r>
              <a:rPr lang="en-US" dirty="0" err="1">
                <a:latin typeface="+mj-lt"/>
              </a:rPr>
              <a:t>isdigit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stoi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dirty="0"/>
              <a:t>Prefer C++ strings to C-style strings</a:t>
            </a:r>
          </a:p>
          <a:p>
            <a:pPr lvl="1"/>
            <a:r>
              <a:rPr lang="en-US" dirty="0">
                <a:latin typeface="+mj-lt"/>
              </a:rPr>
              <a:t>std::string, std::</a:t>
            </a:r>
            <a:r>
              <a:rPr lang="en-US" dirty="0" err="1">
                <a:latin typeface="+mj-lt"/>
              </a:rPr>
              <a:t>string_view</a:t>
            </a:r>
            <a:endParaRPr lang="en-US" dirty="0">
              <a:latin typeface="+mj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/>
              <a:t>Put all related things (data, functions) together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5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Defining your own types -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Use </a:t>
            </a:r>
            <a:r>
              <a:rPr lang="en-CZ">
                <a:latin typeface="+mj-lt"/>
                <a:sym typeface="Wingdings" pitchFamily="2" charset="2"/>
              </a:rPr>
              <a:t>using</a:t>
            </a:r>
            <a:r>
              <a:rPr lang="en-CZ">
                <a:sym typeface="Wingdings" pitchFamily="2" charset="2"/>
              </a:rPr>
              <a:t> (or </a:t>
            </a:r>
            <a:r>
              <a:rPr lang="en-CZ">
                <a:latin typeface="+mj-lt"/>
                <a:sym typeface="Wingdings" pitchFamily="2" charset="2"/>
              </a:rPr>
              <a:t>typedef</a:t>
            </a:r>
            <a:r>
              <a:rPr lang="en-CZ">
                <a:sym typeface="Wingdings" pitchFamily="2" charset="2"/>
              </a:rPr>
              <a:t> </a:t>
            </a:r>
            <a:r>
              <a:rPr lang="en-CZ" dirty="0">
                <a:sym typeface="Wingdings" pitchFamily="2" charset="2"/>
              </a:rPr>
              <a:t>in old C/C++)</a:t>
            </a:r>
          </a:p>
          <a:p>
            <a:r>
              <a:rPr lang="en-CZ" dirty="0">
                <a:sym typeface="Wingdings" pitchFamily="2" charset="2"/>
              </a:rPr>
              <a:t> Can be used together with templates (later)</a:t>
            </a: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522411" y="3212976"/>
            <a:ext cx="58833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using </a:t>
            </a:r>
            <a:r>
              <a:rPr lang="en-GB" b="0" dirty="0" err="1">
                <a:solidFill>
                  <a:srgbClr val="D4D4D4"/>
                </a:solidFill>
                <a:effectLst/>
                <a:latin typeface="+mj-lt"/>
              </a:rPr>
              <a:t>my_int</a:t>
            </a:r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 = int;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std::pair&lt;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,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&gt;;</a:t>
            </a:r>
            <a:endParaRPr lang="en-GB" b="0" dirty="0">
              <a:solidFill>
                <a:srgbClr val="D4D4D4"/>
              </a:solidFill>
              <a:effectLst/>
              <a:latin typeface="+mj-lt"/>
            </a:endParaRP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std::vector&lt;char&gt;;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std::vector&lt;int&gt;;</a:t>
            </a:r>
          </a:p>
          <a:p>
            <a:endParaRPr lang="en-GB" dirty="0">
              <a:solidFill>
                <a:srgbClr val="D4D4D4"/>
              </a:solidFill>
              <a:latin typeface="+mj-lt"/>
            </a:endParaRP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x = 3;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p{10, 20};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str = {‘a’, ‘b’, ‘c’};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vi(10, 0);</a:t>
            </a:r>
          </a:p>
        </p:txBody>
      </p:sp>
    </p:spTree>
    <p:extLst>
      <p:ext uri="{BB962C8B-B14F-4D97-AF65-F5344CB8AC3E}">
        <p14:creationId xmlns:p14="http://schemas.microsoft.com/office/powerpoint/2010/main" val="13880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Constant values – constexpr/const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916832"/>
            <a:ext cx="9738828" cy="4267200"/>
          </a:xfrm>
        </p:spPr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Read only value that cannot be changed</a:t>
            </a:r>
          </a:p>
          <a:p>
            <a:r>
              <a:rPr lang="en-CZ" dirty="0">
                <a:sym typeface="Wingdings" pitchFamily="2" charset="2"/>
              </a:rPr>
              <a:t>Naming values in code</a:t>
            </a:r>
          </a:p>
          <a:p>
            <a:pPr lvl="1"/>
            <a:r>
              <a:rPr lang="en-CZ" dirty="0">
                <a:sym typeface="Wingdings" pitchFamily="2" charset="2"/>
              </a:rPr>
              <a:t>~ Every number in the code should be a named constant</a:t>
            </a:r>
          </a:p>
          <a:p>
            <a:r>
              <a:rPr lang="en-CZ" dirty="0">
                <a:latin typeface="+mj-lt"/>
                <a:sym typeface="Wingdings" pitchFamily="2" charset="2"/>
              </a:rPr>
              <a:t>constexpr</a:t>
            </a:r>
            <a:r>
              <a:rPr lang="en-CZ" dirty="0">
                <a:sym typeface="Wingdings" pitchFamily="2" charset="2"/>
              </a:rPr>
              <a:t> – constant value (potentially) evaluated in the compile time</a:t>
            </a:r>
          </a:p>
          <a:p>
            <a:pPr lvl="1"/>
            <a:r>
              <a:rPr lang="en-CZ" dirty="0">
                <a:sym typeface="Wingdings" pitchFamily="2" charset="2"/>
              </a:rPr>
              <a:t>Can be used as arguments to templates</a:t>
            </a:r>
          </a:p>
          <a:p>
            <a:r>
              <a:rPr lang="en-GB" dirty="0">
                <a:latin typeface="+mj-lt"/>
                <a:sym typeface="Wingdings" pitchFamily="2" charset="2"/>
              </a:rPr>
              <a:t>c</a:t>
            </a:r>
            <a:r>
              <a:rPr lang="en-CZ" dirty="0">
                <a:latin typeface="+mj-lt"/>
                <a:sym typeface="Wingdings" pitchFamily="2" charset="2"/>
              </a:rPr>
              <a:t>onst</a:t>
            </a:r>
            <a:r>
              <a:rPr lang="en-CZ" dirty="0">
                <a:sym typeface="Wingdings" pitchFamily="2" charset="2"/>
              </a:rPr>
              <a:t> – constant value</a:t>
            </a:r>
          </a:p>
          <a:p>
            <a:r>
              <a:rPr lang="en-CZ" dirty="0">
                <a:sym typeface="Wingdings" pitchFamily="2" charset="2"/>
              </a:rPr>
              <a:t> Both can be used together with </a:t>
            </a:r>
            <a:r>
              <a:rPr lang="en-CZ" dirty="0">
                <a:latin typeface="+mj-lt"/>
                <a:sym typeface="Wingdings" pitchFamily="2" charset="2"/>
              </a:rPr>
              <a:t>static</a:t>
            </a:r>
            <a:r>
              <a:rPr lang="en-CZ" dirty="0">
                <a:sym typeface="Wingdings" pitchFamily="2" charset="2"/>
              </a:rPr>
              <a:t> (later)</a:t>
            </a:r>
          </a:p>
          <a:p>
            <a:endParaRPr lang="en-CZ" dirty="0">
              <a:sym typeface="Wingdings" pitchFamily="2" charset="2"/>
            </a:endParaRP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476642" y="5537701"/>
            <a:ext cx="615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double PI = 3.14;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size_t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MAX_SIZE = 16 * 1024 * 1024;</a:t>
            </a:r>
          </a:p>
        </p:txBody>
      </p:sp>
    </p:spTree>
    <p:extLst>
      <p:ext uri="{BB962C8B-B14F-4D97-AF65-F5344CB8AC3E}">
        <p14:creationId xmlns:p14="http://schemas.microsoft.com/office/powerpoint/2010/main" val="38882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Coding: 3D Matrix for Integers -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width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length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heigth</a:t>
            </a:r>
            <a:r>
              <a:rPr lang="cs-CZ" dirty="0">
                <a:latin typeface="+mj-lt"/>
              </a:rPr>
              <a:t>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51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41931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-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latin typeface="+mj-lt"/>
              </a:rPr>
              <a:t>print()</a:t>
            </a:r>
          </a:p>
          <a:p>
            <a:r>
              <a:rPr lang="en-CZ" dirty="0">
                <a:latin typeface="+mj-lt"/>
              </a:rPr>
              <a:t>sort_vector(x, y)</a:t>
            </a:r>
          </a:p>
          <a:p>
            <a:pPr lvl="1"/>
            <a:r>
              <a:rPr lang="en-CZ" dirty="0"/>
              <a:t>Use </a:t>
            </a:r>
            <a:r>
              <a:rPr lang="en-CZ" dirty="0">
                <a:latin typeface="+mj-lt"/>
              </a:rPr>
              <a:t>std::sort()</a:t>
            </a:r>
            <a:endParaRPr lang="en-CZ" dirty="0"/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std::deque, std::list</a:t>
            </a:r>
          </a:p>
          <a:p>
            <a:pPr lvl="1"/>
            <a:r>
              <a:rPr lang="en-CZ" dirty="0"/>
              <a:t>the change to different container must be only few lines of change</a:t>
            </a:r>
          </a:p>
          <a:p>
            <a:pPr lvl="2"/>
            <a:r>
              <a:rPr lang="en-US" dirty="0"/>
              <a:t>Hint: use </a:t>
            </a:r>
            <a:r>
              <a:rPr lang="en-US" dirty="0">
                <a:latin typeface="+mj-lt"/>
              </a:rPr>
              <a:t>using</a:t>
            </a:r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std::array</a:t>
            </a:r>
          </a:p>
          <a:p>
            <a:pPr lvl="1"/>
            <a:r>
              <a:rPr lang="en-US" dirty="0"/>
              <a:t>Use large enough array</a:t>
            </a:r>
          </a:p>
          <a:p>
            <a:pPr lvl="2"/>
            <a:r>
              <a:rPr lang="en-US" dirty="0"/>
              <a:t>! Use constants </a:t>
            </a:r>
          </a:p>
          <a:p>
            <a:pPr lvl="1"/>
            <a:r>
              <a:rPr lang="en-US" dirty="0"/>
              <a:t>Report error in case of overflow</a:t>
            </a:r>
          </a:p>
        </p:txBody>
      </p:sp>
    </p:spTree>
    <p:extLst>
      <p:ext uri="{BB962C8B-B14F-4D97-AF65-F5344CB8AC3E}">
        <p14:creationId xmlns:p14="http://schemas.microsoft.com/office/powerpoint/2010/main" val="237728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Larger HW – 25 points, 29/11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02861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1021-5257-50A5-920D-3C30B800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FB6D-BE40-D1CB-F13B-1D99D3D4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9469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Example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Put all related things (data, functions) together</a:t>
            </a:r>
          </a:p>
          <a:p>
            <a:pPr lvl="1"/>
            <a:r>
              <a:rPr lang="en-GB" dirty="0"/>
              <a:t>R</a:t>
            </a:r>
            <a:r>
              <a:rPr lang="en-CZ" dirty="0"/>
              <a:t>epresents objects in OOP</a:t>
            </a:r>
          </a:p>
          <a:p>
            <a:pPr lvl="1"/>
            <a:r>
              <a:rPr lang="en-CZ" dirty="0"/>
              <a:t>almost everything should belong to a class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7F9696-55BE-7EF0-94DF-ED280726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501008"/>
            <a:ext cx="2736135" cy="273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9124-86E8-A334-98D1-21E542F3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6328-46F2-690F-21C0-E4268FAE11C8}"/>
              </a:ext>
            </a:extLst>
          </p:cNvPr>
          <p:cNvSpPr txBox="1"/>
          <p:nvPr/>
        </p:nvSpPr>
        <p:spPr>
          <a:xfrm>
            <a:off x="765820" y="1603663"/>
            <a:ext cx="524534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calculator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by default everything is private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substract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calculator() {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calculator(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str)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() {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 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</a:t>
            </a:r>
            <a:endParaRPr lang="en-GB" sz="16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print_result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multiply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protected: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void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1FA9E-8A42-F451-48E5-DB260E989E0B}"/>
              </a:ext>
            </a:extLst>
          </p:cNvPr>
          <p:cNvSpPr txBox="1"/>
          <p:nvPr/>
        </p:nvSpPr>
        <p:spPr>
          <a:xfrm>
            <a:off x="7030516" y="2060848"/>
            <a:ext cx="42578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no need for new!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calling non-default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c2(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creating a vector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std::vector&lt;calculator&gt; calcs;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6763FB2-20BF-E681-42B2-63BFE6ABE9FD}"/>
              </a:ext>
            </a:extLst>
          </p:cNvPr>
          <p:cNvSpPr/>
          <p:nvPr/>
        </p:nvSpPr>
        <p:spPr>
          <a:xfrm>
            <a:off x="2998068" y="5893673"/>
            <a:ext cx="1305028" cy="720080"/>
          </a:xfrm>
          <a:prstGeom prst="wedgeEllipseCallout">
            <a:avLst>
              <a:gd name="adj1" fmla="val -191860"/>
              <a:gd name="adj2" fmla="val 5314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semicolon at the end!</a:t>
            </a:r>
            <a:endParaRPr lang="cs-CZ" sz="1200" dirty="0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6B78F9CF-29DD-8193-6A3D-1E3A5B7C3A3D}"/>
              </a:ext>
            </a:extLst>
          </p:cNvPr>
          <p:cNvSpPr/>
          <p:nvPr/>
        </p:nvSpPr>
        <p:spPr>
          <a:xfrm>
            <a:off x="3650582" y="4797152"/>
            <a:ext cx="1305028" cy="720080"/>
          </a:xfrm>
          <a:prstGeom prst="wedgeEllipseCallout">
            <a:avLst>
              <a:gd name="adj1" fmla="val -185417"/>
              <a:gd name="adj2" fmla="val -3297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can be used multiple times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0438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Class vs. </a:t>
            </a:r>
            <a:r>
              <a:rPr lang="en-US" dirty="0" err="1"/>
              <a:t>Struct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class if the class has an invariant; use </a:t>
            </a:r>
            <a:r>
              <a:rPr lang="en-US" dirty="0" err="1"/>
              <a:t>struct</a:t>
            </a:r>
            <a:r>
              <a:rPr lang="en-US" dirty="0"/>
              <a:t> if the data members can vary independently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21C47-1968-3E42-3F65-C211426CA4F2}"/>
              </a:ext>
            </a:extLst>
          </p:cNvPr>
          <p:cNvSpPr txBox="1"/>
          <p:nvPr/>
        </p:nvSpPr>
        <p:spPr>
          <a:xfrm>
            <a:off x="1551407" y="2996952"/>
            <a:ext cx="45047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y;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z;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870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Array - std::vector</a:t>
            </a:r>
            <a:r>
              <a:rPr lang="cs-CZ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3666" y="16288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/>
              <a:t>Beware of time complexity</a:t>
            </a:r>
          </a:p>
          <a:p>
            <a:r>
              <a:rPr lang="en-US" dirty="0">
                <a:latin typeface="+mj-lt"/>
              </a:rPr>
              <a:t>vector&lt;bool&gt; </a:t>
            </a:r>
            <a:r>
              <a:rPr lang="en-US" dirty="0"/>
              <a:t>optimization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28E86-B793-E87C-B9DB-C97AB93C5D2E}"/>
              </a:ext>
            </a:extLst>
          </p:cNvPr>
          <p:cNvSpPr txBox="1"/>
          <p:nvPr/>
        </p:nvSpPr>
        <p:spPr>
          <a:xfrm>
            <a:off x="1553666" y="2597527"/>
            <a:ext cx="997580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vi{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[1, 2, 3, 4, 5, 6]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[0.0, 0.0, 0.0, 0.0, 0.0]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“ “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!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and 7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end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dirty="0">
                <a:solidFill>
                  <a:srgbClr val="57A64A"/>
                </a:solidFill>
                <a:latin typeface="Menlo" panose="020B0609030804020204" pitchFamily="49" charset="0"/>
              </a:rPr>
              <a:t>element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at the end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specific place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element at the specific place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pop_back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last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erase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6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3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rd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clear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clear whole container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reserve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reserve space(=memory) for 10 elements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actually create 10 elements using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4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Matrix for Integers – minimal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71496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34624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2897</TotalTime>
  <Words>8850</Words>
  <Application>Microsoft Macintosh PowerPoint</Application>
  <PresentationFormat>Custom</PresentationFormat>
  <Paragraphs>1217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Consolas</vt:lpstr>
      <vt:lpstr>Corbel</vt:lpstr>
      <vt:lpstr>Menlo</vt:lpstr>
      <vt:lpstr>Chalkboard 16x9</vt:lpstr>
      <vt:lpstr>Programming in C++</vt:lpstr>
      <vt:lpstr>Programming in C++ - lab 12</vt:lpstr>
      <vt:lpstr>Reminder</vt:lpstr>
      <vt:lpstr>Feedback: Data Aggregation</vt:lpstr>
      <vt:lpstr>Exceptions</vt:lpstr>
      <vt:lpstr>Regexp</vt:lpstr>
      <vt:lpstr>HW1: Problem With Large Tests</vt:lpstr>
      <vt:lpstr>Programming in C++ - lab 11</vt:lpstr>
      <vt:lpstr>Reminder</vt:lpstr>
      <vt:lpstr>Feedback: Data Aggregation</vt:lpstr>
      <vt:lpstr>Streams</vt:lpstr>
      <vt:lpstr>Homework – A Simple Text Editor</vt:lpstr>
      <vt:lpstr>Programming in C++ - lab 10</vt:lpstr>
      <vt:lpstr>Reminder</vt:lpstr>
      <vt:lpstr>2nd Large homework: Calculator</vt:lpstr>
      <vt:lpstr>Piškvorky feedback</vt:lpstr>
      <vt:lpstr>Templates</vt:lpstr>
      <vt:lpstr>Template Functions</vt:lpstr>
      <vt:lpstr>Template Classes</vt:lpstr>
      <vt:lpstr>Homework – vector&lt;T&gt;</vt:lpstr>
      <vt:lpstr>Programming in C++ - lab 9</vt:lpstr>
      <vt:lpstr>Improvements And Feedback</vt:lpstr>
      <vt:lpstr>Reminder</vt:lpstr>
      <vt:lpstr>Iterators</vt:lpstr>
      <vt:lpstr>Lambdas</vt:lpstr>
      <vt:lpstr>Functors</vt:lpstr>
      <vt:lpstr>Algorithms</vt:lpstr>
      <vt:lpstr>Homeworks: Fix Previous Homeworks Using Algorithms</vt:lpstr>
      <vt:lpstr>Programming in C++ - lab 8</vt:lpstr>
      <vt:lpstr>Improvements And Feedback</vt:lpstr>
      <vt:lpstr>Homework Discussion</vt:lpstr>
      <vt:lpstr>Reminder</vt:lpstr>
      <vt:lpstr>Data Aggregation - Hints</vt:lpstr>
      <vt:lpstr>Functions As Parameter – std::function</vt:lpstr>
      <vt:lpstr>Function As Parameter – Other Options</vt:lpstr>
      <vt:lpstr>Inheritance</vt:lpstr>
      <vt:lpstr>Inheritance Examples</vt:lpstr>
      <vt:lpstr>Inheritance Vs. Composition</vt:lpstr>
      <vt:lpstr>Inheritance Comments</vt:lpstr>
      <vt:lpstr>Polymorphism</vt:lpstr>
      <vt:lpstr>Homework: Polymorphic Vector</vt:lpstr>
      <vt:lpstr>Programming in C++ - lab 6</vt:lpstr>
      <vt:lpstr>Reminder</vt:lpstr>
      <vt:lpstr>Homework1 Solution</vt:lpstr>
      <vt:lpstr>Returning A (Const) Reference</vt:lpstr>
      <vt:lpstr>Returning A (Const) Reference - Example</vt:lpstr>
      <vt:lpstr>Containers</vt:lpstr>
      <vt:lpstr>Homework1: Dictionary</vt:lpstr>
      <vt:lpstr>Homework2: Simple People Database</vt:lpstr>
      <vt:lpstr>Programming in C++ - lab 7</vt:lpstr>
      <vt:lpstr>Homework Discussion</vt:lpstr>
      <vt:lpstr>Reminder</vt:lpstr>
      <vt:lpstr>Pointers</vt:lpstr>
      <vt:lpstr>Dynamic Allocation</vt:lpstr>
      <vt:lpstr>Observers</vt:lpstr>
      <vt:lpstr>Owners And Observers: Quick Rules</vt:lpstr>
      <vt:lpstr>Pointers In Memory</vt:lpstr>
      <vt:lpstr>Pointer Arithmetic</vt:lpstr>
      <vt:lpstr>Notes On Dynamic Allocation</vt:lpstr>
      <vt:lpstr>Linked List Example</vt:lpstr>
      <vt:lpstr>Operator overloading</vt:lpstr>
      <vt:lpstr>Homework1: Finish the LL</vt:lpstr>
      <vt:lpstr>Homework2: int vector </vt:lpstr>
      <vt:lpstr>Large homework – Data Aggregation</vt:lpstr>
      <vt:lpstr>Programming in C++ - lab 5</vt:lpstr>
      <vt:lpstr>Reminder</vt:lpstr>
      <vt:lpstr>Homework1 Solution</vt:lpstr>
      <vt:lpstr>Declaration/Definition</vt:lpstr>
      <vt:lpstr>Declaration/Definition</vt:lpstr>
      <vt:lpstr>Homework1: Summing Program</vt:lpstr>
      <vt:lpstr>Homework2: Piškvorky for 2 players</vt:lpstr>
      <vt:lpstr>Programming in C++ - lab 4</vt:lpstr>
      <vt:lpstr>Homework Feedback</vt:lpstr>
      <vt:lpstr>Argument Passing - Recap</vt:lpstr>
      <vt:lpstr>Argument Passing – By R-value Reference (&amp;&amp;)</vt:lpstr>
      <vt:lpstr>Static With Classes</vt:lpstr>
      <vt:lpstr>Static With Class</vt:lpstr>
      <vt:lpstr>Special Methods In Classes</vt:lpstr>
      <vt:lpstr>Homework1: Implement class C</vt:lpstr>
      <vt:lpstr>Homework2: Finish 3DMatrix For Integers </vt:lpstr>
      <vt:lpstr>Programming in C++ - lab 3</vt:lpstr>
      <vt:lpstr>Down to operator</vt:lpstr>
      <vt:lpstr>Homework Feedback</vt:lpstr>
      <vt:lpstr>Class/Struct - Recap</vt:lpstr>
      <vt:lpstr>Defining your own types - using</vt:lpstr>
      <vt:lpstr>Constant values – constexpr/const</vt:lpstr>
      <vt:lpstr>Coding: 3D Matrix for Integers - API</vt:lpstr>
      <vt:lpstr>Coding: 3D Matrix for Integers - Hints</vt:lpstr>
      <vt:lpstr>Coding: 3D Matrix - Improvements</vt:lpstr>
      <vt:lpstr>Programming in C++ - lab 2</vt:lpstr>
      <vt:lpstr>Recap</vt:lpstr>
      <vt:lpstr>Homework Example</vt:lpstr>
      <vt:lpstr>Class/Struct</vt:lpstr>
      <vt:lpstr>Class Example</vt:lpstr>
      <vt:lpstr> Class vs. Struct</vt:lpstr>
      <vt:lpstr>Dynamic Array - std::vector&lt;T&gt;</vt:lpstr>
      <vt:lpstr>3D Matrix for Integers – minimal API</vt:lpstr>
      <vt:lpstr>3D Matrix for Integers - Hints</vt:lpstr>
      <vt:lpstr>Programming in C++ - lab 1</vt:lpstr>
      <vt:lpstr>Basic information</vt:lpstr>
      <vt:lpstr>Communication is the key</vt:lpstr>
      <vt:lpstr>Labs credit</vt:lpstr>
      <vt:lpstr>Code Requirements - Consistency</vt:lpstr>
      <vt:lpstr>Code Requirements – Readability</vt:lpstr>
      <vt:lpstr>Code Requirements – Safe, Modern</vt:lpstr>
      <vt:lpstr>Code Requirements – Working</vt:lpstr>
      <vt:lpstr>Why C++</vt:lpstr>
      <vt:lpstr>Working Environment</vt:lpstr>
      <vt:lpstr>C++ (interesting) links</vt:lpstr>
      <vt:lpstr>Learning C++ </vt:lpstr>
      <vt:lpstr>Hello World</vt:lpstr>
      <vt:lpstr>Hello World</vt:lpstr>
      <vt:lpstr>Compilation</vt:lpstr>
      <vt:lpstr>More Complex Program</vt:lpstr>
      <vt:lpstr>More Complex Program</vt:lpstr>
      <vt:lpstr>Functions And Parameters</vt:lpstr>
      <vt:lpstr>Functions And Parameters</vt:lpstr>
      <vt:lpstr>Homeworks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C++</dc:title>
  <dc:creator>Tomas Faltin</dc:creator>
  <cp:lastModifiedBy>Tomas Faltin</cp:lastModifiedBy>
  <cp:revision>226</cp:revision>
  <cp:lastPrinted>2022-12-05T20:40:25Z</cp:lastPrinted>
  <dcterms:created xsi:type="dcterms:W3CDTF">2021-09-30T06:52:15Z</dcterms:created>
  <dcterms:modified xsi:type="dcterms:W3CDTF">2022-12-20T08:50:56Z</dcterms:modified>
</cp:coreProperties>
</file>